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6"/>
  </p:notesMasterIdLst>
  <p:sldIdLst>
    <p:sldId id="488" r:id="rId2"/>
    <p:sldId id="1218" r:id="rId3"/>
    <p:sldId id="1532" r:id="rId4"/>
    <p:sldId id="1219" r:id="rId5"/>
    <p:sldId id="1577" r:id="rId6"/>
    <p:sldId id="1579" r:id="rId7"/>
    <p:sldId id="1578" r:id="rId8"/>
    <p:sldId id="1580" r:id="rId9"/>
    <p:sldId id="1581" r:id="rId10"/>
    <p:sldId id="1551" r:id="rId11"/>
    <p:sldId id="1533" r:id="rId12"/>
    <p:sldId id="1238" r:id="rId13"/>
    <p:sldId id="1569" r:id="rId14"/>
    <p:sldId id="1239" r:id="rId15"/>
    <p:sldId id="1240" r:id="rId16"/>
    <p:sldId id="1570" r:id="rId17"/>
    <p:sldId id="1222" r:id="rId18"/>
    <p:sldId id="1306" r:id="rId19"/>
    <p:sldId id="1224" r:id="rId20"/>
    <p:sldId id="1225" r:id="rId21"/>
    <p:sldId id="1359" r:id="rId22"/>
    <p:sldId id="1220" r:id="rId23"/>
    <p:sldId id="1232" r:id="rId24"/>
    <p:sldId id="1234" r:id="rId25"/>
    <p:sldId id="1360" r:id="rId26"/>
    <p:sldId id="1227" r:id="rId27"/>
    <p:sldId id="1374" r:id="rId28"/>
    <p:sldId id="1372" r:id="rId29"/>
    <p:sldId id="1362" r:id="rId30"/>
    <p:sldId id="1405" r:id="rId31"/>
    <p:sldId id="1228" r:id="rId32"/>
    <p:sldId id="1229" r:id="rId33"/>
    <p:sldId id="1363" r:id="rId34"/>
    <p:sldId id="1253" r:id="rId35"/>
    <p:sldId id="1230" r:id="rId36"/>
    <p:sldId id="1233" r:id="rId37"/>
    <p:sldId id="1241" r:id="rId38"/>
    <p:sldId id="1375" r:id="rId39"/>
    <p:sldId id="1385" r:id="rId40"/>
    <p:sldId id="1368" r:id="rId41"/>
    <p:sldId id="1583" r:id="rId42"/>
    <p:sldId id="1226" r:id="rId43"/>
    <p:sldId id="1367" r:id="rId44"/>
    <p:sldId id="1369" r:id="rId45"/>
    <p:sldId id="1365" r:id="rId46"/>
    <p:sldId id="1337" r:id="rId47"/>
    <p:sldId id="1223" r:id="rId48"/>
    <p:sldId id="1350" r:id="rId49"/>
    <p:sldId id="1297" r:id="rId50"/>
    <p:sldId id="1243" r:id="rId51"/>
    <p:sldId id="1352" r:id="rId52"/>
    <p:sldId id="1353" r:id="rId53"/>
    <p:sldId id="1358" r:id="rId54"/>
    <p:sldId id="1357" r:id="rId55"/>
    <p:sldId id="1245" r:id="rId56"/>
    <p:sldId id="1403" r:id="rId57"/>
    <p:sldId id="1404" r:id="rId58"/>
    <p:sldId id="1255" r:id="rId59"/>
    <p:sldId id="1257" r:id="rId60"/>
    <p:sldId id="1351" r:id="rId61"/>
    <p:sldId id="1376" r:id="rId62"/>
    <p:sldId id="1246" r:id="rId63"/>
    <p:sldId id="1356" r:id="rId64"/>
    <p:sldId id="1248" r:id="rId65"/>
    <p:sldId id="1247" r:id="rId66"/>
    <p:sldId id="1371" r:id="rId67"/>
    <p:sldId id="1377" r:id="rId68"/>
    <p:sldId id="1378" r:id="rId69"/>
    <p:sldId id="1386" r:id="rId70"/>
    <p:sldId id="1387" r:id="rId71"/>
    <p:sldId id="1354" r:id="rId72"/>
    <p:sldId id="1355" r:id="rId73"/>
    <p:sldId id="1388" r:id="rId74"/>
    <p:sldId id="1401" r:id="rId75"/>
    <p:sldId id="1242" r:id="rId76"/>
    <p:sldId id="1298" r:id="rId77"/>
    <p:sldId id="1481" r:id="rId78"/>
    <p:sldId id="1534" r:id="rId79"/>
    <p:sldId id="1299" r:id="rId80"/>
    <p:sldId id="1301" r:id="rId81"/>
    <p:sldId id="1339" r:id="rId82"/>
    <p:sldId id="1406" r:id="rId83"/>
    <p:sldId id="1468" r:id="rId84"/>
    <p:sldId id="1467" r:id="rId85"/>
    <p:sldId id="1340" r:id="rId86"/>
    <p:sldId id="1440" r:id="rId87"/>
    <p:sldId id="1407" r:id="rId88"/>
    <p:sldId id="1419" r:id="rId89"/>
    <p:sldId id="1420" r:id="rId90"/>
    <p:sldId id="1425" r:id="rId91"/>
    <p:sldId id="1441" r:id="rId92"/>
    <p:sldId id="1528" r:id="rId93"/>
    <p:sldId id="1529" r:id="rId94"/>
    <p:sldId id="1530" r:id="rId95"/>
    <p:sldId id="1531" r:id="rId96"/>
    <p:sldId id="1556" r:id="rId97"/>
    <p:sldId id="1421" r:id="rId98"/>
    <p:sldId id="1422" r:id="rId99"/>
    <p:sldId id="1427" r:id="rId100"/>
    <p:sldId id="1469" r:id="rId101"/>
    <p:sldId id="1470" r:id="rId102"/>
    <p:sldId id="1560" r:id="rId103"/>
    <p:sldId id="1563" r:id="rId104"/>
    <p:sldId id="1564" r:id="rId105"/>
    <p:sldId id="1562" r:id="rId106"/>
    <p:sldId id="1431" r:id="rId107"/>
    <p:sldId id="1432" r:id="rId108"/>
    <p:sldId id="1434" r:id="rId109"/>
    <p:sldId id="1550" r:id="rId110"/>
    <p:sldId id="1433" r:id="rId111"/>
    <p:sldId id="1342" r:id="rId112"/>
    <p:sldId id="1537" r:id="rId113"/>
    <p:sldId id="1535" r:id="rId114"/>
    <p:sldId id="1536" r:id="rId115"/>
    <p:sldId id="1308" r:id="rId116"/>
    <p:sldId id="1444" r:id="rId117"/>
    <p:sldId id="1309" r:id="rId118"/>
    <p:sldId id="1310" r:id="rId119"/>
    <p:sldId id="1447" r:id="rId120"/>
    <p:sldId id="1445" r:id="rId121"/>
    <p:sldId id="1311" r:id="rId122"/>
    <p:sldId id="1448" r:id="rId123"/>
    <p:sldId id="1312" r:id="rId124"/>
    <p:sldId id="1323" r:id="rId125"/>
    <p:sldId id="1390" r:id="rId126"/>
    <p:sldId id="1450" r:id="rId127"/>
    <p:sldId id="1389" r:id="rId128"/>
    <p:sldId id="1584" r:id="rId129"/>
    <p:sldId id="1554" r:id="rId130"/>
    <p:sldId id="1502" r:id="rId131"/>
    <p:sldId id="1449" r:id="rId132"/>
    <p:sldId id="1314" r:id="rId133"/>
    <p:sldId id="1500" r:id="rId134"/>
    <p:sldId id="1557" r:id="rId135"/>
    <p:sldId id="1501" r:id="rId136"/>
    <p:sldId id="1558" r:id="rId137"/>
    <p:sldId id="1485" r:id="rId138"/>
    <p:sldId id="1565" r:id="rId139"/>
    <p:sldId id="1585" r:id="rId140"/>
    <p:sldId id="1315" r:id="rId141"/>
    <p:sldId id="1317" r:id="rId142"/>
    <p:sldId id="1319" r:id="rId143"/>
    <p:sldId id="1320" r:id="rId144"/>
    <p:sldId id="1321" r:id="rId145"/>
    <p:sldId id="1322" r:id="rId146"/>
    <p:sldId id="1325" r:id="rId147"/>
    <p:sldId id="1549" r:id="rId148"/>
    <p:sldId id="1326" r:id="rId149"/>
    <p:sldId id="1452" r:id="rId150"/>
    <p:sldId id="1456" r:id="rId151"/>
    <p:sldId id="1454" r:id="rId152"/>
    <p:sldId id="1457" r:id="rId153"/>
    <p:sldId id="1453" r:id="rId154"/>
    <p:sldId id="1455" r:id="rId155"/>
    <p:sldId id="1442" r:id="rId156"/>
    <p:sldId id="1458" r:id="rId157"/>
    <p:sldId id="1459" r:id="rId158"/>
    <p:sldId id="1559" r:id="rId159"/>
    <p:sldId id="1462" r:id="rId160"/>
    <p:sldId id="1463" r:id="rId161"/>
    <p:sldId id="1464" r:id="rId162"/>
    <p:sldId id="1399" r:id="rId163"/>
    <p:sldId id="1391" r:id="rId164"/>
    <p:sldId id="1294" r:id="rId165"/>
    <p:sldId id="1262" r:id="rId166"/>
    <p:sldId id="1555" r:id="rId167"/>
    <p:sldId id="1276" r:id="rId168"/>
    <p:sldId id="1482" r:id="rId169"/>
    <p:sldId id="1492" r:id="rId170"/>
    <p:sldId id="1575" r:id="rId171"/>
    <p:sldId id="1576" r:id="rId172"/>
    <p:sldId id="1393" r:id="rId173"/>
    <p:sldId id="1394" r:id="rId174"/>
    <p:sldId id="1465" r:id="rId175"/>
    <p:sldId id="1466" r:id="rId176"/>
    <p:sldId id="1547" r:id="rId177"/>
    <p:sldId id="1548" r:id="rId178"/>
    <p:sldId id="1472" r:id="rId179"/>
    <p:sldId id="1473" r:id="rId180"/>
    <p:sldId id="1474" r:id="rId181"/>
    <p:sldId id="1327" r:id="rId182"/>
    <p:sldId id="1475" r:id="rId183"/>
    <p:sldId id="1249" r:id="rId184"/>
    <p:sldId id="1331" r:id="rId185"/>
    <p:sldId id="1335" r:id="rId186"/>
    <p:sldId id="1477" r:id="rId187"/>
    <p:sldId id="1507" r:id="rId188"/>
    <p:sldId id="1508" r:id="rId189"/>
    <p:sldId id="1509" r:id="rId190"/>
    <p:sldId id="1521" r:id="rId191"/>
    <p:sldId id="1523" r:id="rId192"/>
    <p:sldId id="1510" r:id="rId193"/>
    <p:sldId id="1514" r:id="rId194"/>
    <p:sldId id="1511" r:id="rId195"/>
    <p:sldId id="1522" r:id="rId196"/>
    <p:sldId id="1524" r:id="rId197"/>
    <p:sldId id="1513" r:id="rId198"/>
    <p:sldId id="1512" r:id="rId199"/>
    <p:sldId id="1520" r:id="rId200"/>
    <p:sldId id="1519" r:id="rId201"/>
    <p:sldId id="1516" r:id="rId202"/>
    <p:sldId id="1518" r:id="rId203"/>
    <p:sldId id="1517" r:id="rId204"/>
    <p:sldId id="1515" r:id="rId205"/>
    <p:sldId id="1525" r:id="rId206"/>
    <p:sldId id="1526" r:id="rId207"/>
    <p:sldId id="1478" r:id="rId208"/>
    <p:sldId id="1483" r:id="rId209"/>
    <p:sldId id="1484" r:id="rId210"/>
    <p:sldId id="1479" r:id="rId211"/>
    <p:sldId id="1251" r:id="rId212"/>
    <p:sldId id="1541" r:id="rId213"/>
    <p:sldId id="1480" r:id="rId214"/>
    <p:sldId id="1571" r:id="rId215"/>
    <p:sldId id="1505" r:id="rId216"/>
    <p:sldId id="1283" r:id="rId217"/>
    <p:sldId id="1471" r:id="rId218"/>
    <p:sldId id="1284" r:id="rId219"/>
    <p:sldId id="1289" r:id="rId220"/>
    <p:sldId id="1506" r:id="rId221"/>
    <p:sldId id="1542" r:id="rId222"/>
    <p:sldId id="1290" r:id="rId223"/>
    <p:sldId id="1292" r:id="rId224"/>
    <p:sldId id="1293" r:id="rId225"/>
    <p:sldId id="1302" r:id="rId226"/>
    <p:sldId id="1303" r:id="rId227"/>
    <p:sldId id="1379" r:id="rId228"/>
    <p:sldId id="1380" r:id="rId229"/>
    <p:sldId id="1546" r:id="rId230"/>
    <p:sldId id="1573" r:id="rId231"/>
    <p:sldId id="1381" r:id="rId232"/>
    <p:sldId id="1486" r:id="rId233"/>
    <p:sldId id="1527" r:id="rId234"/>
    <p:sldId id="1281" r:id="rId235"/>
    <p:sldId id="1003" r:id="rId236"/>
    <p:sldId id="1004" r:id="rId237"/>
    <p:sldId id="1487" r:id="rId238"/>
    <p:sldId id="1488" r:id="rId239"/>
    <p:sldId id="1497" r:id="rId240"/>
    <p:sldId id="1498" r:id="rId241"/>
    <p:sldId id="1493" r:id="rId242"/>
    <p:sldId id="1538" r:id="rId243"/>
    <p:sldId id="1495" r:id="rId244"/>
    <p:sldId id="1395" r:id="rId245"/>
    <p:sldId id="1499" r:id="rId246"/>
    <p:sldId id="1396" r:id="rId247"/>
    <p:sldId id="1490" r:id="rId248"/>
    <p:sldId id="1491" r:id="rId249"/>
    <p:sldId id="1398" r:id="rId250"/>
    <p:sldId id="1539" r:id="rId251"/>
    <p:sldId id="1567" r:id="rId252"/>
    <p:sldId id="1568" r:id="rId253"/>
    <p:sldId id="1574" r:id="rId254"/>
    <p:sldId id="1566" r:id="rId2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C9"/>
    <a:srgbClr val="88FF08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 autoAdjust="0"/>
    <p:restoredTop sz="76148" autoAdjust="0"/>
  </p:normalViewPr>
  <p:slideViewPr>
    <p:cSldViewPr snapToGrid="0" snapToObjects="1">
      <p:cViewPr varScale="1">
        <p:scale>
          <a:sx n="87" d="100"/>
          <a:sy n="87" d="100"/>
        </p:scale>
        <p:origin x="2040" y="20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B83F2-FB0C-4C2B-9968-37F174318B74}" type="datetimeFigureOut">
              <a:rPr lang="nb-NO" smtClean="0"/>
              <a:t>24.06.2022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13B46-B8D6-445C-BD73-CDFC2FE914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54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Hi </a:t>
            </a:r>
            <a:r>
              <a:rPr lang="nb-NO" dirty="0" err="1"/>
              <a:t>everyone</a:t>
            </a:r>
            <a:r>
              <a:rPr lang="nb-NO" dirty="0"/>
              <a:t>! 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talk, and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agenda.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comparison</a:t>
            </a:r>
            <a:r>
              <a:rPr lang="nb-NO" dirty="0"/>
              <a:t> and cases.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,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, to </a:t>
            </a:r>
            <a:r>
              <a:rPr lang="nb-NO" dirty="0" err="1"/>
              <a:t>try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operate</a:t>
            </a:r>
            <a:r>
              <a:rPr lang="nb-NO" dirty="0"/>
              <a:t> in.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04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221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54554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3692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84185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3738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85794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be </a:t>
            </a:r>
            <a:r>
              <a:rPr lang="nb-NO" dirty="0" err="1"/>
              <a:t>honest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tomato</a:t>
            </a:r>
            <a:r>
              <a:rPr lang="nb-NO" dirty="0"/>
              <a:t> is 70% </a:t>
            </a:r>
            <a:r>
              <a:rPr lang="nb-NO" dirty="0" err="1"/>
              <a:t>vegetable</a:t>
            </a:r>
            <a:r>
              <a:rPr lang="nb-NO" dirty="0"/>
              <a:t> and 30% </a:t>
            </a:r>
            <a:r>
              <a:rPr lang="nb-NO" dirty="0" err="1"/>
              <a:t>fruit</a:t>
            </a:r>
            <a:r>
              <a:rPr lang="nb-NO" dirty="0"/>
              <a:t>. This is my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casual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and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choose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vegetable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I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never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 in a </a:t>
            </a:r>
            <a:r>
              <a:rPr lang="nb-NO" dirty="0" err="1"/>
              <a:t>fruit</a:t>
            </a:r>
            <a:r>
              <a:rPr lang="nb-NO" dirty="0"/>
              <a:t> </a:t>
            </a:r>
            <a:r>
              <a:rPr lang="nb-NO" dirty="0" err="1"/>
              <a:t>salad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50389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be </a:t>
            </a:r>
            <a:r>
              <a:rPr lang="nb-NO" dirty="0" err="1"/>
              <a:t>honest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tomato</a:t>
            </a:r>
            <a:r>
              <a:rPr lang="nb-NO" dirty="0"/>
              <a:t> is 70% </a:t>
            </a:r>
            <a:r>
              <a:rPr lang="nb-NO" dirty="0" err="1"/>
              <a:t>vegetable</a:t>
            </a:r>
            <a:r>
              <a:rPr lang="nb-NO" dirty="0"/>
              <a:t> and 30% </a:t>
            </a:r>
            <a:r>
              <a:rPr lang="nb-NO" dirty="0" err="1"/>
              <a:t>fruit</a:t>
            </a:r>
            <a:r>
              <a:rPr lang="nb-NO" dirty="0"/>
              <a:t>. This is my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casual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and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choose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vegetable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I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never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 in a </a:t>
            </a:r>
            <a:r>
              <a:rPr lang="nb-NO" dirty="0" err="1"/>
              <a:t>fruit</a:t>
            </a:r>
            <a:r>
              <a:rPr lang="nb-NO" dirty="0"/>
              <a:t> </a:t>
            </a:r>
            <a:r>
              <a:rPr lang="nb-NO" dirty="0" err="1"/>
              <a:t>salad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98754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97199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6971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6987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needed</a:t>
            </a:r>
            <a:r>
              <a:rPr lang="nb-NO" dirty="0"/>
              <a:t> a </a:t>
            </a:r>
            <a:r>
              <a:rPr lang="nb-NO" dirty="0" err="1"/>
              <a:t>way</a:t>
            </a:r>
            <a:r>
              <a:rPr lang="nb-NO" dirty="0"/>
              <a:t> to introduce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topic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discuss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came</a:t>
            </a:r>
            <a:r>
              <a:rPr lang="nb-NO" dirty="0"/>
              <a:t> up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apes!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for </a:t>
            </a:r>
            <a:r>
              <a:rPr lang="nb-NO" dirty="0" err="1"/>
              <a:t>here</a:t>
            </a:r>
            <a:r>
              <a:rPr lang="nb-NO" dirty="0"/>
              <a:t>, is </a:t>
            </a:r>
            <a:r>
              <a:rPr lang="nb-NO" dirty="0" err="1"/>
              <a:t>some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reaction</a:t>
            </a:r>
            <a:r>
              <a:rPr lang="nb-NO" dirty="0"/>
              <a:t> to </a:t>
            </a:r>
            <a:r>
              <a:rPr lang="nb-NO" dirty="0" err="1"/>
              <a:t>that</a:t>
            </a:r>
            <a:r>
              <a:rPr lang="nb-NO" dirty="0"/>
              <a:t> statement.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neurons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fired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brains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23109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600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86863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3372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9667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011671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4152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87823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80607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81403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195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</a:t>
            </a:r>
            <a:r>
              <a:rPr lang="nb-NO" dirty="0" err="1"/>
              <a:t>sentient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suspect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might</a:t>
            </a:r>
            <a:r>
              <a:rPr lang="nb-NO" dirty="0"/>
              <a:t> be an </a:t>
            </a:r>
            <a:r>
              <a:rPr lang="nb-NO" dirty="0" err="1"/>
              <a:t>octopus</a:t>
            </a:r>
            <a:r>
              <a:rPr lang="nb-NO" dirty="0"/>
              <a:t> or a </a:t>
            </a:r>
            <a:r>
              <a:rPr lang="en-GB" dirty="0"/>
              <a:t>cephalopod.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165889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6677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32504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651312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74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2282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6904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94717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74785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77232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642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</a:t>
            </a:r>
            <a:r>
              <a:rPr lang="nb-NO" dirty="0" err="1"/>
              <a:t>sentient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suspect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might</a:t>
            </a:r>
            <a:r>
              <a:rPr lang="nb-NO" dirty="0"/>
              <a:t> be an </a:t>
            </a:r>
            <a:r>
              <a:rPr lang="nb-NO" dirty="0" err="1"/>
              <a:t>octopus</a:t>
            </a:r>
            <a:r>
              <a:rPr lang="nb-NO" dirty="0"/>
              <a:t> or a </a:t>
            </a:r>
            <a:r>
              <a:rPr lang="en-GB" dirty="0"/>
              <a:t>cephalopod.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868534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25282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882252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6167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7484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2514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7458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908042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08028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810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221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couldn’t</a:t>
            </a:r>
            <a:r>
              <a:rPr lang="nb-NO" dirty="0"/>
              <a:t> </a:t>
            </a:r>
            <a:r>
              <a:rPr lang="nb-NO" dirty="0" err="1"/>
              <a:t>possibly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all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superclass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it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vague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I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</a:t>
            </a:r>
            <a:r>
              <a:rPr lang="nb-NO" dirty="0" err="1"/>
              <a:t>greeting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chairs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sitting in, and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556994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084741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83502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05339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actually</a:t>
            </a:r>
            <a:r>
              <a:rPr lang="nb-NO" dirty="0"/>
              <a:t> has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. For </a:t>
            </a:r>
            <a:r>
              <a:rPr lang="nb-NO" dirty="0" err="1"/>
              <a:t>instance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robins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affects</a:t>
            </a:r>
            <a:r>
              <a:rPr lang="nb-NO" dirty="0"/>
              <a:t> all </a:t>
            </a:r>
            <a:r>
              <a:rPr lang="nb-NO" dirty="0" err="1"/>
              <a:t>birds</a:t>
            </a:r>
            <a:r>
              <a:rPr lang="nb-NO" dirty="0"/>
              <a:t>,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penguins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72480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434974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83391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189439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28241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035404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648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chose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apes, and </a:t>
            </a:r>
            <a:r>
              <a:rPr lang="nb-NO" dirty="0" err="1"/>
              <a:t>the</a:t>
            </a:r>
            <a:r>
              <a:rPr lang="nb-NO" dirty="0"/>
              <a:t> purpose </a:t>
            </a:r>
            <a:r>
              <a:rPr lang="nb-NO" dirty="0" err="1"/>
              <a:t>was</a:t>
            </a:r>
            <a:r>
              <a:rPr lang="nb-NO" dirty="0"/>
              <a:t> to be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provocative</a:t>
            </a:r>
            <a:r>
              <a:rPr lang="nb-NO" dirty="0"/>
              <a:t>, and to start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off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reflection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3593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852987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372754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173870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62644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87605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926382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69417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95327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158181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81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insulting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73893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5393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203868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614285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95464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232693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762726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619722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988153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870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5625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insulting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30718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71362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07294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02263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224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947652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357336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9172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73286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3485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958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first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settle </a:t>
            </a:r>
            <a:r>
              <a:rPr lang="nb-NO" dirty="0" err="1"/>
              <a:t>this</a:t>
            </a:r>
            <a:r>
              <a:rPr lang="nb-NO" dirty="0"/>
              <a:t>.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4881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4950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454576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3119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40412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19009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64777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05101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02915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2484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857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to </a:t>
            </a:r>
            <a:r>
              <a:rPr lang="nb-NO" dirty="0" err="1"/>
              <a:t>answer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an ape is. 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 is.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 to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657651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61712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341260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42770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804631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50300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081749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65450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646702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487410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107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schemes such as unemployment benefit, work assessment allowance, sickness benefit, pensions, child benefit and cash-for-care benefit. And we have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925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apes form a </a:t>
            </a:r>
            <a:r>
              <a:rPr lang="nb-NO" dirty="0" err="1"/>
              <a:t>clade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This </a:t>
            </a:r>
            <a:r>
              <a:rPr lang="nb-NO" dirty="0" err="1"/>
              <a:t>approach</a:t>
            </a:r>
            <a:r>
              <a:rPr lang="nb-NO" dirty="0"/>
              <a:t> to </a:t>
            </a:r>
            <a:r>
              <a:rPr lang="nb-NO" dirty="0" err="1"/>
              <a:t>classification</a:t>
            </a:r>
            <a:r>
              <a:rPr lang="nb-NO" dirty="0"/>
              <a:t> is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cladestics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currently</a:t>
            </a:r>
            <a:r>
              <a:rPr lang="nb-NO" dirty="0"/>
              <a:t> </a:t>
            </a:r>
            <a:r>
              <a:rPr lang="nb-NO" dirty="0" err="1"/>
              <a:t>categorize</a:t>
            </a:r>
            <a:r>
              <a:rPr lang="nb-NO" dirty="0"/>
              <a:t> species.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577187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021459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48848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67009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135322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92159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37738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324397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345676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862532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65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doubt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human is and </a:t>
            </a:r>
            <a:r>
              <a:rPr lang="nb-NO" dirty="0" err="1"/>
              <a:t>what</a:t>
            </a:r>
            <a:r>
              <a:rPr lang="nb-NO" dirty="0"/>
              <a:t> an ape is, and </a:t>
            </a:r>
            <a:r>
              <a:rPr lang="nb-NO" dirty="0" err="1"/>
              <a:t>there</a:t>
            </a:r>
            <a:r>
              <a:rPr lang="nb-NO" dirty="0"/>
              <a:t> is an is-a </a:t>
            </a:r>
            <a:r>
              <a:rPr lang="nb-NO" dirty="0" err="1"/>
              <a:t>relationship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. </a:t>
            </a:r>
            <a:r>
              <a:rPr lang="nb-NO" dirty="0" err="1"/>
              <a:t>Nothing</a:t>
            </a:r>
            <a:r>
              <a:rPr lang="nb-NO" dirty="0"/>
              <a:t> more to </a:t>
            </a:r>
            <a:r>
              <a:rPr lang="nb-NO" dirty="0" err="1"/>
              <a:t>discuss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71307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196624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264201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83738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49592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75795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0181167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73607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509166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4310196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4958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company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reunion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flanked</a:t>
            </a:r>
            <a:r>
              <a:rPr lang="nb-NO" dirty="0"/>
              <a:t> by a gibbon,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party. This is </a:t>
            </a:r>
            <a:r>
              <a:rPr lang="nb-NO" dirty="0" err="1"/>
              <a:t>us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human ape and </a:t>
            </a:r>
            <a:r>
              <a:rPr lang="nb-NO" dirty="0" err="1"/>
              <a:t>our</a:t>
            </a:r>
            <a:r>
              <a:rPr lang="nb-NO" dirty="0"/>
              <a:t> relatives.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569067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315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547670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907232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82019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90083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753379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1413658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43738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727261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1891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planet.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9750296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9038022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63069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956896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90938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022930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Unwitting assumption.</a:t>
            </a:r>
          </a:p>
          <a:p>
            <a:r>
              <a:rPr lang="en-US" dirty="0"/>
              <a:t>Some indecision about architecture</a:t>
            </a:r>
          </a:p>
          <a:p>
            <a:r>
              <a:rPr lang="en-US" dirty="0"/>
              <a:t>Bet against the future</a:t>
            </a:r>
          </a:p>
          <a:p>
            <a:r>
              <a:rPr lang="en-US" dirty="0"/>
              <a:t>Some ambiguity of domain terms</a:t>
            </a:r>
          </a:p>
          <a:p>
            <a:r>
              <a:rPr lang="en-US" dirty="0"/>
              <a:t>Misunderstanding between teams</a:t>
            </a:r>
          </a:p>
          <a:p>
            <a:r>
              <a:rPr lang="en-US" dirty="0"/>
              <a:t>Conflict of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6408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6266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57435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104771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247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-to-human ratio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estimated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chimpanzees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300000. For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26000 </a:t>
            </a:r>
            <a:r>
              <a:rPr lang="nb-NO" dirty="0" err="1"/>
              <a:t>humans</a:t>
            </a:r>
            <a:r>
              <a:rPr lang="nb-NO" dirty="0"/>
              <a:t>. So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even</a:t>
            </a:r>
            <a:r>
              <a:rPr lang="nb-NO" dirty="0"/>
              <a:t> a </a:t>
            </a:r>
            <a:r>
              <a:rPr lang="nb-NO" dirty="0" err="1"/>
              <a:t>competition</a:t>
            </a:r>
            <a:r>
              <a:rPr lang="nb-NO" dirty="0"/>
              <a:t>. </a:t>
            </a:r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ape is a human ape.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78133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980688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16982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189452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043916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0308675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88112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766762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595314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2349715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2058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protest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. A human is just a hominid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simians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008568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1516096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43108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7375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184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1269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problem, I </a:t>
            </a:r>
            <a:r>
              <a:rPr lang="nb-NO" dirty="0" err="1"/>
              <a:t>think</a:t>
            </a:r>
            <a:r>
              <a:rPr lang="nb-NO" dirty="0"/>
              <a:t>, has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typicality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definitely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perhaps.a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bit surprising and a </a:t>
            </a:r>
            <a:r>
              <a:rPr lang="nb-NO" dirty="0" err="1"/>
              <a:t>little</a:t>
            </a:r>
            <a:r>
              <a:rPr lang="nb-NO" dirty="0"/>
              <a:t> bit striking.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not </a:t>
            </a:r>
            <a:r>
              <a:rPr lang="nb-NO" dirty="0" err="1"/>
              <a:t>unique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situation</a:t>
            </a:r>
            <a:r>
              <a:rPr lang="nb-NO" dirty="0"/>
              <a:t> for </a:t>
            </a:r>
            <a:r>
              <a:rPr lang="nb-NO" dirty="0" err="1"/>
              <a:t>birds</a:t>
            </a:r>
            <a:r>
              <a:rPr lang="nb-NO" dirty="0"/>
              <a:t>.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ago</a:t>
            </a:r>
            <a:r>
              <a:rPr lang="nb-NO" dirty="0"/>
              <a:t> I </a:t>
            </a:r>
            <a:r>
              <a:rPr lang="nb-NO" dirty="0" err="1"/>
              <a:t>did</a:t>
            </a:r>
            <a:r>
              <a:rPr lang="nb-NO" dirty="0"/>
              <a:t> a talk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argued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sparrow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fly </a:t>
            </a:r>
            <a:r>
              <a:rPr lang="nb-NO" dirty="0" err="1"/>
              <a:t>properly</a:t>
            </a:r>
            <a:r>
              <a:rPr lang="nb-NO" dirty="0"/>
              <a:t>. It’s a </a:t>
            </a:r>
            <a:r>
              <a:rPr lang="nb-NO" dirty="0" err="1"/>
              <a:t>pathetic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like to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so </a:t>
            </a:r>
            <a:r>
              <a:rPr lang="nb-NO" dirty="0" err="1"/>
              <a:t>there’s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7687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more or less </a:t>
            </a:r>
            <a:r>
              <a:rPr lang="nb-NO" dirty="0" err="1"/>
              <a:t>grudgingly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</a:t>
            </a:r>
            <a:r>
              <a:rPr lang="nb-NO" dirty="0" err="1"/>
              <a:t>accept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group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apes,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</a:t>
            </a:r>
            <a:r>
              <a:rPr lang="nb-NO" dirty="0" err="1"/>
              <a:t>typical</a:t>
            </a:r>
            <a:r>
              <a:rPr lang="nb-NO" dirty="0"/>
              <a:t> apes. </a:t>
            </a:r>
            <a:r>
              <a:rPr lang="nb-NO" dirty="0" err="1"/>
              <a:t>We’ve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diagrams,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2035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apes most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time.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474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Instead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human.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50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services such as unemployment benefit, work assessment allowance, sickness benefit, pensions, child benefit and cash-for-care benefit. And we have a lot of categories.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2315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6765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. </a:t>
            </a:r>
            <a:r>
              <a:rPr lang="nb-NO" dirty="0" err="1"/>
              <a:t>Typical</a:t>
            </a:r>
            <a:r>
              <a:rPr lang="nb-NO" dirty="0"/>
              <a:t> apes have more </a:t>
            </a:r>
            <a:r>
              <a:rPr lang="nb-NO" dirty="0" err="1"/>
              <a:t>hair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bodies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115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upright</a:t>
            </a:r>
            <a:r>
              <a:rPr lang="nb-NO" dirty="0"/>
              <a:t> to be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feet.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22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arms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short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757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relatively</a:t>
            </a:r>
            <a:r>
              <a:rPr lang="nb-NO" dirty="0"/>
              <a:t> </a:t>
            </a:r>
            <a:r>
              <a:rPr lang="nb-NO" dirty="0" err="1"/>
              <a:t>weak</a:t>
            </a:r>
            <a:r>
              <a:rPr lang="nb-NO" dirty="0"/>
              <a:t> </a:t>
            </a:r>
            <a:r>
              <a:rPr lang="nb-NO" dirty="0" err="1"/>
              <a:t>footgrip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suited</a:t>
            </a:r>
            <a:r>
              <a:rPr lang="nb-NO" dirty="0"/>
              <a:t> to a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ground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life</a:t>
            </a:r>
            <a:r>
              <a:rPr lang="nb-NO" dirty="0"/>
              <a:t> up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treetops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afraid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heights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4416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intelligent to be </a:t>
            </a:r>
            <a:r>
              <a:rPr lang="nb-NO" dirty="0" err="1"/>
              <a:t>considered</a:t>
            </a:r>
            <a:r>
              <a:rPr lang="nb-NO" dirty="0"/>
              <a:t>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labeled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, not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modestly</a:t>
            </a:r>
            <a:r>
              <a:rPr lang="nb-NO" dirty="0"/>
              <a:t>,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ape, homo sapiens.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054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occasional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ape –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perception</a:t>
            </a:r>
            <a:r>
              <a:rPr lang="nb-NO" dirty="0"/>
              <a:t> – is </a:t>
            </a:r>
            <a:r>
              <a:rPr lang="nb-NO" dirty="0" err="1"/>
              <a:t>much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banana-holic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 a </a:t>
            </a:r>
            <a:r>
              <a:rPr lang="nb-NO" dirty="0" err="1"/>
              <a:t>chimpanzee</a:t>
            </a:r>
            <a:r>
              <a:rPr lang="nb-NO" dirty="0"/>
              <a:t> or a gorilla chain-</a:t>
            </a:r>
            <a:r>
              <a:rPr lang="nb-NO" dirty="0" err="1"/>
              <a:t>eating</a:t>
            </a:r>
            <a:r>
              <a:rPr lang="nb-NO" dirty="0"/>
              <a:t> a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0374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Which</a:t>
            </a:r>
            <a:r>
              <a:rPr lang="nb-NO" dirty="0"/>
              <a:t> turns </a:t>
            </a:r>
            <a:r>
              <a:rPr lang="nb-NO" dirty="0" err="1"/>
              <a:t>out</a:t>
            </a:r>
            <a:r>
              <a:rPr lang="nb-NO" dirty="0"/>
              <a:t> to be </a:t>
            </a:r>
            <a:r>
              <a:rPr lang="nb-NO" dirty="0" err="1"/>
              <a:t>wrong</a:t>
            </a:r>
            <a:r>
              <a:rPr lang="nb-NO" dirty="0"/>
              <a:t>. </a:t>
            </a:r>
            <a:r>
              <a:rPr lang="nb-NO" dirty="0" err="1"/>
              <a:t>Bananas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8101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cultivated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Cavendish </a:t>
            </a:r>
            <a:r>
              <a:rPr lang="nb-NO" dirty="0" err="1"/>
              <a:t>banana</a:t>
            </a:r>
            <a:r>
              <a:rPr lang="nb-NO" dirty="0"/>
              <a:t>. It is a </a:t>
            </a:r>
            <a:r>
              <a:rPr lang="nb-NO" dirty="0" err="1"/>
              <a:t>domesticated</a:t>
            </a:r>
            <a:r>
              <a:rPr lang="nb-NO" dirty="0"/>
              <a:t> plant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from us.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banana-dealers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animal </a:t>
            </a:r>
            <a:r>
              <a:rPr lang="nb-NO" dirty="0" err="1"/>
              <a:t>kingdom</a:t>
            </a:r>
            <a:r>
              <a:rPr lang="nb-NO" dirty="0"/>
              <a:t>. Apes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</a:t>
            </a:r>
            <a:r>
              <a:rPr lang="nb-NO" dirty="0" err="1"/>
              <a:t>grapes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377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ended</a:t>
            </a:r>
            <a:r>
              <a:rPr lang="nb-NO" dirty="0"/>
              <a:t> up </a:t>
            </a:r>
            <a:r>
              <a:rPr lang="nb-NO" dirty="0" err="1"/>
              <a:t>here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526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9266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matter. To </a:t>
            </a:r>
            <a:r>
              <a:rPr lang="nb-NO" dirty="0" err="1"/>
              <a:t>summarize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different </a:t>
            </a:r>
            <a:r>
              <a:rPr lang="nb-NO" dirty="0" err="1"/>
              <a:t>somehow</a:t>
            </a:r>
            <a:r>
              <a:rPr lang="nb-NO" dirty="0"/>
              <a:t>.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similarities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 </a:t>
            </a:r>
            <a:r>
              <a:rPr lang="nb-NO" dirty="0" err="1"/>
              <a:t>feels</a:t>
            </a:r>
            <a:r>
              <a:rPr lang="nb-NO" dirty="0"/>
              <a:t> like a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for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66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matter. To </a:t>
            </a:r>
            <a:r>
              <a:rPr lang="nb-NO" dirty="0" err="1"/>
              <a:t>summarize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different </a:t>
            </a:r>
            <a:r>
              <a:rPr lang="nb-NO" dirty="0" err="1"/>
              <a:t>somehow</a:t>
            </a:r>
            <a:r>
              <a:rPr lang="nb-NO" dirty="0"/>
              <a:t>.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similarities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 </a:t>
            </a:r>
            <a:r>
              <a:rPr lang="nb-NO" dirty="0" err="1"/>
              <a:t>feels</a:t>
            </a:r>
            <a:r>
              <a:rPr lang="nb-NO" dirty="0"/>
              <a:t> like a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for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8486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notion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is *not* </a:t>
            </a:r>
            <a:r>
              <a:rPr lang="nb-NO" dirty="0" err="1"/>
              <a:t>technical</a:t>
            </a:r>
            <a:r>
              <a:rPr lang="nb-NO" dirty="0"/>
              <a:t>, and it is not </a:t>
            </a:r>
            <a:r>
              <a:rPr lang="nb-NO" dirty="0" err="1"/>
              <a:t>designed</a:t>
            </a:r>
            <a:r>
              <a:rPr lang="nb-NO" dirty="0"/>
              <a:t> to be </a:t>
            </a:r>
            <a:r>
              <a:rPr lang="nb-NO" dirty="0" err="1"/>
              <a:t>precise</a:t>
            </a:r>
            <a:r>
              <a:rPr lang="nb-NO" dirty="0"/>
              <a:t>. It is </a:t>
            </a:r>
            <a:r>
              <a:rPr lang="nb-NO" dirty="0" err="1"/>
              <a:t>casual</a:t>
            </a:r>
            <a:r>
              <a:rPr lang="nb-NO" dirty="0"/>
              <a:t> and </a:t>
            </a:r>
            <a:r>
              <a:rPr lang="nb-NO" dirty="0" err="1"/>
              <a:t>informal</a:t>
            </a:r>
            <a:r>
              <a:rPr lang="nb-NO" dirty="0"/>
              <a:t>. And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all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64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becomes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apes or not? This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confusing</a:t>
            </a:r>
            <a:r>
              <a:rPr lang="nb-NO" dirty="0"/>
              <a:t>!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apes.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identity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3186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contexts</a:t>
            </a:r>
            <a:r>
              <a:rPr lang="nb-NO" dirty="0"/>
              <a:t>, and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denoted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word</a:t>
            </a:r>
            <a:r>
              <a:rPr lang="nb-NO" dirty="0"/>
              <a:t>, APE. In </a:t>
            </a:r>
            <a:r>
              <a:rPr lang="nb-NO" dirty="0" err="1"/>
              <a:t>biology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have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unambivalently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it.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By </a:t>
            </a:r>
            <a:r>
              <a:rPr lang="nb-NO" dirty="0" err="1"/>
              <a:t>definition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blurry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, </a:t>
            </a:r>
            <a:r>
              <a:rPr lang="nb-NO" dirty="0" err="1"/>
              <a:t>intellectually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Darwin,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is </a:t>
            </a:r>
            <a:r>
              <a:rPr lang="nb-NO" dirty="0" err="1"/>
              <a:t>fuzzy</a:t>
            </a:r>
            <a:r>
              <a:rPr lang="nb-NO" dirty="0"/>
              <a:t> and </a:t>
            </a:r>
            <a:r>
              <a:rPr lang="nb-NO" dirty="0" err="1"/>
              <a:t>problematic</a:t>
            </a:r>
            <a:r>
              <a:rPr lang="nb-NO" dirty="0"/>
              <a:t>. </a:t>
            </a:r>
            <a:r>
              <a:rPr lang="nb-NO" dirty="0" err="1"/>
              <a:t>We’re</a:t>
            </a:r>
            <a:r>
              <a:rPr lang="nb-NO" dirty="0"/>
              <a:t> an </a:t>
            </a:r>
            <a:r>
              <a:rPr lang="nb-NO" dirty="0" err="1"/>
              <a:t>edge</a:t>
            </a:r>
            <a:r>
              <a:rPr lang="nb-NO" dirty="0"/>
              <a:t> case.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ape </a:t>
            </a:r>
            <a:r>
              <a:rPr lang="nb-NO" dirty="0" err="1"/>
              <a:t>category</a:t>
            </a:r>
            <a:r>
              <a:rPr lang="nb-NO" dirty="0"/>
              <a:t>, and </a:t>
            </a:r>
            <a:r>
              <a:rPr lang="nb-NO" dirty="0" err="1"/>
              <a:t>require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apes be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0105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still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confused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In </a:t>
            </a:r>
            <a:r>
              <a:rPr lang="nb-NO" dirty="0" err="1"/>
              <a:t>fact</a:t>
            </a:r>
            <a:r>
              <a:rPr lang="nb-NO" dirty="0"/>
              <a:t>,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be,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? Or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just </a:t>
            </a:r>
            <a:r>
              <a:rPr lang="nb-NO" dirty="0" err="1"/>
              <a:t>wrong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adopt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used in </a:t>
            </a:r>
            <a:r>
              <a:rPr lang="nb-NO" dirty="0" err="1"/>
              <a:t>biology</a:t>
            </a:r>
            <a:r>
              <a:rPr lang="nb-NO" dirty="0"/>
              <a:t>?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solve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problems?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415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back to </a:t>
            </a:r>
            <a:r>
              <a:rPr lang="nb-NO" dirty="0" err="1"/>
              <a:t>that</a:t>
            </a:r>
            <a:r>
              <a:rPr lang="nb-NO" dirty="0"/>
              <a:t>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meantime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ask </a:t>
            </a:r>
            <a:r>
              <a:rPr lang="nb-NO" dirty="0" err="1"/>
              <a:t>ourselves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ape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9748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all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polite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session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end by </a:t>
            </a:r>
            <a:r>
              <a:rPr lang="nb-NO" dirty="0" err="1"/>
              <a:t>you</a:t>
            </a:r>
            <a:r>
              <a:rPr lang="nb-NO" dirty="0"/>
              <a:t> as a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perfect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human ape </a:t>
            </a:r>
            <a:r>
              <a:rPr lang="nb-NO" dirty="0" err="1"/>
              <a:t>behavior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ape-like in </a:t>
            </a:r>
            <a:r>
              <a:rPr lang="nb-NO" dirty="0" err="1"/>
              <a:t>clapping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 to make </a:t>
            </a:r>
            <a:r>
              <a:rPr lang="nb-NO" dirty="0" err="1"/>
              <a:t>noise</a:t>
            </a:r>
            <a:r>
              <a:rPr lang="nb-NO" dirty="0"/>
              <a:t>. And </a:t>
            </a:r>
            <a:r>
              <a:rPr lang="nb-NO" dirty="0" err="1"/>
              <a:t>indeed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do </a:t>
            </a:r>
            <a:r>
              <a:rPr lang="nb-NO" dirty="0" err="1"/>
              <a:t>clap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 ape.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use</a:t>
            </a:r>
            <a:r>
              <a:rPr lang="nb-NO" dirty="0"/>
              <a:t> it </a:t>
            </a:r>
            <a:r>
              <a:rPr lang="nb-NO" dirty="0" err="1"/>
              <a:t>differently</a:t>
            </a:r>
            <a:r>
              <a:rPr lang="nb-NO" dirty="0"/>
              <a:t>, for </a:t>
            </a:r>
            <a:r>
              <a:rPr lang="nb-NO" dirty="0" err="1"/>
              <a:t>instance</a:t>
            </a:r>
            <a:r>
              <a:rPr lang="nb-NO" dirty="0"/>
              <a:t> as a </a:t>
            </a:r>
            <a:r>
              <a:rPr lang="nb-NO" dirty="0" err="1"/>
              <a:t>warning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social-minded</a:t>
            </a:r>
            <a:r>
              <a:rPr lang="nb-NO" dirty="0"/>
              <a:t> apes, and so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apes </a:t>
            </a:r>
            <a:r>
              <a:rPr lang="nb-NO" dirty="0" err="1"/>
              <a:t>that</a:t>
            </a:r>
            <a:r>
              <a:rPr lang="nb-NO" dirty="0"/>
              <a:t> have </a:t>
            </a:r>
            <a:r>
              <a:rPr lang="nb-NO" dirty="0" err="1"/>
              <a:t>invented</a:t>
            </a:r>
            <a:r>
              <a:rPr lang="nb-NO" dirty="0"/>
              <a:t> </a:t>
            </a:r>
            <a:r>
              <a:rPr lang="nb-NO" dirty="0" err="1"/>
              <a:t>applause</a:t>
            </a:r>
            <a:r>
              <a:rPr lang="nb-NO" dirty="0"/>
              <a:t>. So it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nicely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«human </a:t>
            </a:r>
            <a:r>
              <a:rPr lang="nb-NO" dirty="0" err="1"/>
              <a:t>apeness</a:t>
            </a:r>
            <a:r>
              <a:rPr lang="nb-NO" dirty="0"/>
              <a:t>»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128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introduction</a:t>
            </a:r>
            <a:r>
              <a:rPr lang="nb-NO" dirty="0"/>
              <a:t>.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212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start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categories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more </a:t>
            </a:r>
            <a:r>
              <a:rPr lang="nb-NO" dirty="0" err="1"/>
              <a:t>systematically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a </a:t>
            </a:r>
            <a:r>
              <a:rPr lang="nb-NO" dirty="0" err="1"/>
              <a:t>category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238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5067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309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309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true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299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an </a:t>
            </a:r>
            <a:r>
              <a:rPr lang="nb-NO" dirty="0" err="1"/>
              <a:t>impractical</a:t>
            </a:r>
            <a:r>
              <a:rPr lang="nb-NO" dirty="0"/>
              <a:t> and </a:t>
            </a:r>
            <a:r>
              <a:rPr lang="nb-NO" dirty="0" err="1"/>
              <a:t>theoretical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speculate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. It’s like </a:t>
            </a:r>
            <a:r>
              <a:rPr lang="nb-NO" dirty="0" err="1"/>
              <a:t>debating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celestial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. It’s not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clear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as «true nature».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0800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perspectives</a:t>
            </a:r>
            <a:r>
              <a:rPr lang="nb-NO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25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8427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76793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28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75534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040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64653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ask,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used for?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38271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24560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Categorization</a:t>
            </a:r>
            <a:r>
              <a:rPr lang="nb-NO" dirty="0"/>
              <a:t> is a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 *</a:t>
            </a:r>
            <a:r>
              <a:rPr lang="nb-NO" dirty="0" err="1"/>
              <a:t>the</a:t>
            </a:r>
            <a:r>
              <a:rPr lang="nb-NO" dirty="0"/>
              <a:t>*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9854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it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So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,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makes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455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749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86203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If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, </a:t>
            </a:r>
            <a:r>
              <a:rPr lang="nb-NO" dirty="0" err="1"/>
              <a:t>ungrouped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, </a:t>
            </a:r>
            <a:r>
              <a:rPr lang="nb-NO" dirty="0" err="1"/>
              <a:t>they’d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names</a:t>
            </a:r>
            <a:r>
              <a:rPr lang="nb-NO" dirty="0"/>
              <a:t>, and </a:t>
            </a:r>
            <a:r>
              <a:rPr lang="nb-NO" dirty="0" err="1"/>
              <a:t>language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useless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9121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Immediately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52724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for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1323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importantly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induction</a:t>
            </a:r>
            <a:r>
              <a:rPr lang="nb-NO" dirty="0"/>
              <a:t>, right? So from my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,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hypotheses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all or at </a:t>
            </a:r>
            <a:r>
              <a:rPr lang="nb-NO" dirty="0" err="1"/>
              <a:t>least</a:t>
            </a:r>
            <a:r>
              <a:rPr lang="nb-NO" dirty="0"/>
              <a:t> most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287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51745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At </a:t>
            </a:r>
            <a:r>
              <a:rPr lang="nb-NO" dirty="0" err="1"/>
              <a:t>that</a:t>
            </a:r>
            <a:r>
              <a:rPr lang="nb-NO" dirty="0"/>
              <a:t> in turn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. It’s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31383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navigation</a:t>
            </a:r>
            <a:r>
              <a:rPr lang="nb-NO" dirty="0"/>
              <a:t>, </a:t>
            </a:r>
            <a:r>
              <a:rPr lang="nb-NO" dirty="0" err="1"/>
              <a:t>choice</a:t>
            </a:r>
            <a:r>
              <a:rPr lang="nb-NO" dirty="0"/>
              <a:t>, planning and </a:t>
            </a:r>
            <a:r>
              <a:rPr lang="nb-NO" dirty="0" err="1"/>
              <a:t>meaningful</a:t>
            </a:r>
            <a:r>
              <a:rPr lang="nb-NO" dirty="0"/>
              <a:t> action.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78986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short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be </a:t>
            </a:r>
            <a:r>
              <a:rPr lang="nb-NO" dirty="0" err="1"/>
              <a:t>effective</a:t>
            </a:r>
            <a:r>
              <a:rPr lang="nb-NO" dirty="0"/>
              <a:t> agents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12250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96272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2628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03291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5413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6971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9636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12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942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5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83547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3448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8661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09229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7073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0741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8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722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32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45293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82146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2280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500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6180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8853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36385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2612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0942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2278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7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8296" y="2000808"/>
            <a:ext cx="740740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1265" y="6021395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Bebas Neue"/>
                <a:cs typeface="Bebas Neue"/>
              </a:rPr>
              <a:t>@EINARWH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PRACTICE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075195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DONKEYNESS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SABOTAGES THE HORSENESS OF THE DONKEY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20393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31219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</p:spPr>
      </p:pic>
    </p:spTree>
    <p:extLst>
      <p:ext uri="{BB962C8B-B14F-4D97-AF65-F5344CB8AC3E}">
        <p14:creationId xmlns:p14="http://schemas.microsoft.com/office/powerpoint/2010/main" val="1716796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855" y="1747176"/>
            <a:ext cx="4083145" cy="3363648"/>
          </a:xfrm>
        </p:spPr>
      </p:pic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5762117-31C5-93A2-48EA-8F14B5BC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95" y="1028700"/>
            <a:ext cx="317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1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</p:spPr>
      </p:pic>
    </p:spTree>
    <p:extLst>
      <p:ext uri="{BB962C8B-B14F-4D97-AF65-F5344CB8AC3E}">
        <p14:creationId xmlns:p14="http://schemas.microsoft.com/office/powerpoint/2010/main" val="4495992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3D8B1D-F37C-345E-328E-34D4F5413AD5}"/>
              </a:ext>
            </a:extLst>
          </p:cNvPr>
          <p:cNvSpPr txBox="1">
            <a:spLocks/>
          </p:cNvSpPr>
          <p:nvPr/>
        </p:nvSpPr>
        <p:spPr>
          <a:xfrm>
            <a:off x="0" y="553690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30% FRUIT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D31125-A00A-D9F6-BFC2-C471C3A90519}"/>
              </a:ext>
            </a:extLst>
          </p:cNvPr>
          <p:cNvSpPr txBox="1">
            <a:spLocks/>
          </p:cNvSpPr>
          <p:nvPr/>
        </p:nvSpPr>
        <p:spPr>
          <a:xfrm>
            <a:off x="0" y="41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70% VEGETABLE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10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1CE1A91B-A9AC-9DF1-0622-01AA810C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79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EF49E6-49EC-AF8B-614E-C3A05EF5A82E}"/>
              </a:ext>
            </a:extLst>
          </p:cNvPr>
          <p:cNvSpPr/>
          <p:nvPr/>
        </p:nvSpPr>
        <p:spPr>
          <a:xfrm>
            <a:off x="2818111" y="574968"/>
            <a:ext cx="5424407" cy="3812583"/>
          </a:xfrm>
          <a:prstGeom prst="rect">
            <a:avLst/>
          </a:prstGeom>
          <a:noFill/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1CE1A91B-A9AC-9DF1-0622-01AA810C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47287-6BEB-75B7-6A40-86CBEABE64B1}"/>
              </a:ext>
            </a:extLst>
          </p:cNvPr>
          <p:cNvSpPr/>
          <p:nvPr/>
        </p:nvSpPr>
        <p:spPr>
          <a:xfrm>
            <a:off x="901482" y="1623191"/>
            <a:ext cx="5424407" cy="3812583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EDB7F4-2ACC-03C7-0865-09031CF46D25}"/>
              </a:ext>
            </a:extLst>
          </p:cNvPr>
          <p:cNvCxnSpPr>
            <a:cxnSpLocks/>
          </p:cNvCxnSpPr>
          <p:nvPr/>
        </p:nvCxnSpPr>
        <p:spPr>
          <a:xfrm flipV="1">
            <a:off x="901482" y="4387551"/>
            <a:ext cx="1916629" cy="1048223"/>
          </a:xfrm>
          <a:prstGeom prst="line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CA878-3358-803E-C78D-C9098BD23044}"/>
              </a:ext>
            </a:extLst>
          </p:cNvPr>
          <p:cNvCxnSpPr>
            <a:cxnSpLocks/>
          </p:cNvCxnSpPr>
          <p:nvPr/>
        </p:nvCxnSpPr>
        <p:spPr>
          <a:xfrm flipV="1">
            <a:off x="901482" y="568491"/>
            <a:ext cx="1916629" cy="1048223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61B7E7-E32E-B3ED-E339-6022D4B1A6E8}"/>
              </a:ext>
            </a:extLst>
          </p:cNvPr>
          <p:cNvCxnSpPr>
            <a:cxnSpLocks/>
          </p:cNvCxnSpPr>
          <p:nvPr/>
        </p:nvCxnSpPr>
        <p:spPr>
          <a:xfrm flipV="1">
            <a:off x="6302640" y="4387551"/>
            <a:ext cx="1939878" cy="105470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8320F3-EDDA-E2D5-3331-56EA07FE1802}"/>
              </a:ext>
            </a:extLst>
          </p:cNvPr>
          <p:cNvCxnSpPr>
            <a:cxnSpLocks/>
          </p:cNvCxnSpPr>
          <p:nvPr/>
        </p:nvCxnSpPr>
        <p:spPr>
          <a:xfrm>
            <a:off x="2841361" y="574968"/>
            <a:ext cx="5401157" cy="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BD408-F520-0B01-D362-9CE9F37EC979}"/>
              </a:ext>
            </a:extLst>
          </p:cNvPr>
          <p:cNvCxnSpPr>
            <a:cxnSpLocks/>
          </p:cNvCxnSpPr>
          <p:nvPr/>
        </p:nvCxnSpPr>
        <p:spPr>
          <a:xfrm flipV="1">
            <a:off x="6325889" y="562014"/>
            <a:ext cx="1939878" cy="105470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920A0-B2DD-D376-2921-A93EC28895FB}"/>
              </a:ext>
            </a:extLst>
          </p:cNvPr>
          <p:cNvCxnSpPr>
            <a:cxnSpLocks/>
          </p:cNvCxnSpPr>
          <p:nvPr/>
        </p:nvCxnSpPr>
        <p:spPr>
          <a:xfrm>
            <a:off x="8242518" y="581446"/>
            <a:ext cx="0" cy="3806105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483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FB9EF19-87B4-9840-2063-E2EF26BE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101850"/>
            <a:ext cx="7594600" cy="265430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4363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CONTEXTUAL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78208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CAN BE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304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7A8462-DA63-57A5-B3DB-1B19E0720ECC}"/>
              </a:ext>
            </a:extLst>
          </p:cNvPr>
          <p:cNvSpPr txBox="1">
            <a:spLocks/>
          </p:cNvSpPr>
          <p:nvPr/>
        </p:nvSpPr>
        <p:spPr>
          <a:xfrm>
            <a:off x="0" y="29520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APES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4E7F08-359D-15B8-58CE-BA7F5483B776}"/>
              </a:ext>
            </a:extLst>
          </p:cNvPr>
          <p:cNvSpPr txBox="1">
            <a:spLocks/>
          </p:cNvSpPr>
          <p:nvPr/>
        </p:nvSpPr>
        <p:spPr>
          <a:xfrm>
            <a:off x="0" y="29520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</a:t>
            </a: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FELLOW APES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08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build="p"/>
      <p:bldP spid="7" grpId="0"/>
      <p:bldP spid="7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240665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</p:spTree>
    <p:extLst>
      <p:ext uri="{BB962C8B-B14F-4D97-AF65-F5344CB8AC3E}">
        <p14:creationId xmlns:p14="http://schemas.microsoft.com/office/powerpoint/2010/main" val="13107303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</p:spTree>
    <p:extLst>
      <p:ext uri="{BB962C8B-B14F-4D97-AF65-F5344CB8AC3E}">
        <p14:creationId xmlns:p14="http://schemas.microsoft.com/office/powerpoint/2010/main" val="28032000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 THAT IS ALSO A GAME</a:t>
            </a:r>
          </a:p>
        </p:txBody>
      </p:sp>
    </p:spTree>
    <p:extLst>
      <p:ext uri="{BB962C8B-B14F-4D97-AF65-F5344CB8AC3E}">
        <p14:creationId xmlns:p14="http://schemas.microsoft.com/office/powerpoint/2010/main" val="30853903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A SPORT</a:t>
            </a:r>
          </a:p>
        </p:txBody>
      </p:sp>
    </p:spTree>
    <p:extLst>
      <p:ext uri="{BB962C8B-B14F-4D97-AF65-F5344CB8AC3E}">
        <p14:creationId xmlns:p14="http://schemas.microsoft.com/office/powerpoint/2010/main" val="15494725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RELATIONS BETWEEN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53377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TAXONOMIES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9968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HIERARCHIES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088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GENERALISATIONS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&amp;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SPECIALISATIONS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826991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pic>
        <p:nvPicPr>
          <p:cNvPr id="7" name="Picture 6" descr="Chart, diagram, funnel chart&#10;&#10;Description automatically generated">
            <a:extLst>
              <a:ext uri="{FF2B5EF4-FFF2-40B4-BE49-F238E27FC236}">
                <a16:creationId xmlns:a16="http://schemas.microsoft.com/office/drawing/2014/main" id="{A6E46DFF-1B0F-F99B-B7AA-1A203303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63" y="707578"/>
            <a:ext cx="4942101" cy="5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2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9123349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356FB-4ADE-C6AF-5E04-D034BB2A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67293"/>
            <a:ext cx="8229600" cy="3923413"/>
          </a:xfr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4829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636963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PREFERENCE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37635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DIFFERENCE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&amp;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INFORMATION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6904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AUTOMATIC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72221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BASED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UTILITY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0741957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DEPENDS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0975765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CULTURE-SPECIFIC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62714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tree, outdoor, plant, grass&#10;&#10;Description automatically generated">
            <a:extLst>
              <a:ext uri="{FF2B5EF4-FFF2-40B4-BE49-F238E27FC236}">
                <a16:creationId xmlns:a16="http://schemas.microsoft.com/office/drawing/2014/main" id="{7DC0A54A-DA2E-68B0-EAEA-BEF5CDDD9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4656" b="19105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DEB33C6-CE76-9346-9C31-FB1A33117428}" type="datetime1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6/24/22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6C1B66-DFC1-9944-B08C-571264751923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855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IT’S ALWAYS MORE COMPLICATED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6625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SENTIENT BEINGS</a:t>
            </a:r>
          </a:p>
        </p:txBody>
      </p:sp>
    </p:spTree>
    <p:extLst>
      <p:ext uri="{BB962C8B-B14F-4D97-AF65-F5344CB8AC3E}">
        <p14:creationId xmlns:p14="http://schemas.microsoft.com/office/powerpoint/2010/main" val="15031684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EXPERIMENT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253461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94053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9FB197CE-4CBC-E80D-7306-2C6C618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501" y="0"/>
            <a:ext cx="10254953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9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LET’S RUN THE EXPERIMENT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31082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#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1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53180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mal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60EA6FB-6FCA-BB44-A236-A8C2AA59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36973"/>
            <a:ext cx="9144000" cy="7315201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87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#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2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741047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King Penguin - eBird">
            <a:extLst>
              <a:ext uri="{FF2B5EF4-FFF2-40B4-BE49-F238E27FC236}">
                <a16:creationId xmlns:a16="http://schemas.microsoft.com/office/drawing/2014/main" id="{540E3D3A-DC6E-B8AC-30CF-B3F999D8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540F-6779-B393-CACE-845D7161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114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HAPPENED HERE?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852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437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BIRD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91067D-BE33-BF89-5064-3A69080C4B69}"/>
              </a:ext>
            </a:extLst>
          </p:cNvPr>
          <p:cNvSpPr txBox="1">
            <a:spLocks/>
          </p:cNvSpPr>
          <p:nvPr/>
        </p:nvSpPr>
        <p:spPr>
          <a:xfrm>
            <a:off x="-2458065" y="4737936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ROBIN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DCCE4-EAA0-0EAD-8786-BF8D081FD43A}"/>
              </a:ext>
            </a:extLst>
          </p:cNvPr>
          <p:cNvSpPr txBox="1">
            <a:spLocks/>
          </p:cNvSpPr>
          <p:nvPr/>
        </p:nvSpPr>
        <p:spPr>
          <a:xfrm>
            <a:off x="2118851" y="472588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PENGUIN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64E12B-76CD-D521-59EA-C5EDD92BFA39}"/>
              </a:ext>
            </a:extLst>
          </p:cNvPr>
          <p:cNvCxnSpPr>
            <a:cxnSpLocks/>
          </p:cNvCxnSpPr>
          <p:nvPr/>
        </p:nvCxnSpPr>
        <p:spPr>
          <a:xfrm flipV="1">
            <a:off x="2467897" y="2487498"/>
            <a:ext cx="1519083" cy="2268000"/>
          </a:xfrm>
          <a:prstGeom prst="line">
            <a:avLst/>
          </a:prstGeom>
          <a:ln w="63500">
            <a:solidFill>
              <a:srgbClr val="FFFF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C2B35D-65D6-12B2-12F5-43D5426DA059}"/>
              </a:ext>
            </a:extLst>
          </p:cNvPr>
          <p:cNvCxnSpPr>
            <a:cxnSpLocks/>
          </p:cNvCxnSpPr>
          <p:nvPr/>
        </p:nvCxnSpPr>
        <p:spPr>
          <a:xfrm flipH="1" flipV="1">
            <a:off x="5137357" y="2460287"/>
            <a:ext cx="1548578" cy="2268000"/>
          </a:xfrm>
          <a:prstGeom prst="line">
            <a:avLst/>
          </a:prstGeom>
          <a:ln w="63500">
            <a:solidFill>
              <a:srgbClr val="FFFF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82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888307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ROBIN IS A BIRD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ROBIN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6607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PENGUIN IS A PENGUIN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BIRD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23742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ROBINS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TYPICAL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201878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PENGUINS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ATYPICAL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27490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BASIC LEVEL</a:t>
            </a:r>
          </a:p>
        </p:txBody>
      </p:sp>
    </p:spTree>
    <p:extLst>
      <p:ext uri="{BB962C8B-B14F-4D97-AF65-F5344CB8AC3E}">
        <p14:creationId xmlns:p14="http://schemas.microsoft.com/office/powerpoint/2010/main" val="7963640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SUBORDINATE LEVEL</a:t>
            </a:r>
          </a:p>
        </p:txBody>
      </p:sp>
    </p:spTree>
    <p:extLst>
      <p:ext uri="{BB962C8B-B14F-4D97-AF65-F5344CB8AC3E}">
        <p14:creationId xmlns:p14="http://schemas.microsoft.com/office/powerpoint/2010/main" val="323400341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TROUBLE IN TAXONOMY TOWN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76002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NON-TRANSITIVITY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1829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49414B-2015-B1EA-EC86-FD4000F091C8}"/>
              </a:ext>
            </a:extLst>
          </p:cNvPr>
          <p:cNvGrpSpPr/>
          <p:nvPr/>
        </p:nvGrpSpPr>
        <p:grpSpPr>
          <a:xfrm>
            <a:off x="1524001" y="4203290"/>
            <a:ext cx="6096000" cy="1142982"/>
            <a:chOff x="1524001" y="4203290"/>
            <a:chExt cx="6096000" cy="1142982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EA6C4AA-4878-FE1F-3EEC-4AB13532A6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4626" y="1162665"/>
              <a:ext cx="14749" cy="6096000"/>
            </a:xfrm>
            <a:prstGeom prst="bentConnector3">
              <a:avLst>
                <a:gd name="adj1" fmla="val 7849678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0A7D25-7042-6C97-29E2-ED1E7E2C58FA}"/>
                </a:ext>
              </a:extLst>
            </p:cNvPr>
            <p:cNvSpPr txBox="1"/>
            <p:nvPr/>
          </p:nvSpPr>
          <p:spPr>
            <a:xfrm>
              <a:off x="4161470" y="4638386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018F98-6AB3-551F-97C9-FDA7BE0795A0}"/>
              </a:ext>
            </a:extLst>
          </p:cNvPr>
          <p:cNvGrpSpPr/>
          <p:nvPr/>
        </p:nvGrpSpPr>
        <p:grpSpPr>
          <a:xfrm>
            <a:off x="3393339" y="4557233"/>
            <a:ext cx="2358000" cy="1605967"/>
            <a:chOff x="3393339" y="4557233"/>
            <a:chExt cx="2358000" cy="16059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3D0CD2-E86B-E691-35FD-0B1EDE6ECD93}"/>
                </a:ext>
              </a:extLst>
            </p:cNvPr>
            <p:cNvCxnSpPr>
              <a:cxnSpLocks/>
            </p:cNvCxnSpPr>
            <p:nvPr/>
          </p:nvCxnSpPr>
          <p:spPr>
            <a:xfrm>
              <a:off x="3393339" y="4557600"/>
              <a:ext cx="2358000" cy="16056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F4A0-E3BD-0179-1433-5B1A55969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340" y="4557233"/>
              <a:ext cx="2357317" cy="160507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4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APES</a:t>
            </a:r>
          </a:p>
        </p:txBody>
      </p:sp>
    </p:spTree>
    <p:extLst>
      <p:ext uri="{BB962C8B-B14F-4D97-AF65-F5344CB8AC3E}">
        <p14:creationId xmlns:p14="http://schemas.microsoft.com/office/powerpoint/2010/main" val="352964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99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9832103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92698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1056090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321920212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41332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009786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EA6C4AA-4878-FE1F-3EEC-4AB13532A6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4626" y="1162665"/>
            <a:ext cx="14749" cy="6096000"/>
          </a:xfrm>
          <a:prstGeom prst="bentConnector3">
            <a:avLst>
              <a:gd name="adj1" fmla="val 784967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CAR SEAT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CHAIR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FURNITURE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0A7D25-7042-6C97-29E2-ED1E7E2C58FA}"/>
              </a:ext>
            </a:extLst>
          </p:cNvPr>
          <p:cNvSpPr txBox="1"/>
          <p:nvPr/>
        </p:nvSpPr>
        <p:spPr>
          <a:xfrm>
            <a:off x="3797710" y="4638386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FF0000"/>
                </a:solidFill>
                <a:latin typeface="Bebas Neue" panose="020B0606020202050201" pitchFamily="34" charset="77"/>
              </a:rPr>
              <a:t>IS-NOT-A</a:t>
            </a:r>
          </a:p>
        </p:txBody>
      </p:sp>
    </p:spTree>
    <p:extLst>
      <p:ext uri="{BB962C8B-B14F-4D97-AF65-F5344CB8AC3E}">
        <p14:creationId xmlns:p14="http://schemas.microsoft.com/office/powerpoint/2010/main" val="2911522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25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IS IT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INTERESTING?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773230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474235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539418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NEGOTIATING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463899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02657-493F-173C-0F6F-7363F2AA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14399"/>
            <a:ext cx="9131593" cy="5022377"/>
          </a:xfrm>
        </p:spPr>
      </p:pic>
    </p:spTree>
    <p:extLst>
      <p:ext uri="{BB962C8B-B14F-4D97-AF65-F5344CB8AC3E}">
        <p14:creationId xmlns:p14="http://schemas.microsoft.com/office/powerpoint/2010/main" val="457346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HTML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0491711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WANT HTML TO BE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987700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DESCRIPTIVE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NORMATIVE</a:t>
            </a:r>
          </a:p>
        </p:txBody>
      </p:sp>
    </p:spTree>
    <p:extLst>
      <p:ext uri="{BB962C8B-B14F-4D97-AF65-F5344CB8AC3E}">
        <p14:creationId xmlns:p14="http://schemas.microsoft.com/office/powerpoint/2010/main" val="20318438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PROBLEM IS NOT THE OBJECT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THE CATEGORY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86744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DISCUSSION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PROXY DISCUSSION</a:t>
            </a:r>
          </a:p>
        </p:txBody>
      </p:sp>
    </p:spTree>
    <p:extLst>
      <p:ext uri="{BB962C8B-B14F-4D97-AF65-F5344CB8AC3E}">
        <p14:creationId xmlns:p14="http://schemas.microsoft.com/office/powerpoint/2010/main" val="17693565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DEFINITION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POWER OVER THE DOMAIN</a:t>
            </a:r>
          </a:p>
        </p:txBody>
      </p:sp>
    </p:spTree>
    <p:extLst>
      <p:ext uri="{BB962C8B-B14F-4D97-AF65-F5344CB8AC3E}">
        <p14:creationId xmlns:p14="http://schemas.microsoft.com/office/powerpoint/2010/main" val="151204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WRONG?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49426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 err="1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X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 MEMBER 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42619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ARE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IMPLICATIONS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761539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PROS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48300758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TRADEOFFS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13025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4711387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TECHNIFICATION OF CATEGORIES</a:t>
            </a:r>
          </a:p>
        </p:txBody>
      </p:sp>
    </p:spTree>
    <p:extLst>
      <p:ext uri="{BB962C8B-B14F-4D97-AF65-F5344CB8AC3E}">
        <p14:creationId xmlns:p14="http://schemas.microsoft.com/office/powerpoint/2010/main" val="27148324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ELIMINATING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6615005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HANDLING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</a:p>
        </p:txBody>
      </p:sp>
    </p:spTree>
    <p:extLst>
      <p:ext uri="{BB962C8B-B14F-4D97-AF65-F5344CB8AC3E}">
        <p14:creationId xmlns:p14="http://schemas.microsoft.com/office/powerpoint/2010/main" val="42408783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TECHNIFICATION OF CATEGORIES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SURPRISING CONSEQUENCES</a:t>
            </a:r>
          </a:p>
        </p:txBody>
      </p:sp>
    </p:spTree>
    <p:extLst>
      <p:ext uri="{BB962C8B-B14F-4D97-AF65-F5344CB8AC3E}">
        <p14:creationId xmlns:p14="http://schemas.microsoft.com/office/powerpoint/2010/main" val="16648390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NUTS ARE FRUITS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06670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AGREE THAT WE ARE APES?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32777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ALMONDS ARE NOT NUTS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949726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WE’RE WRONG ABOUT EVERYTHING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11138461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WE’RE NOT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2923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CONTEXT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239140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EVERYDAY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078963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CATEGORIES FOR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5613263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25201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CATEGORIES AT NAV</a:t>
            </a:r>
          </a:p>
        </p:txBody>
      </p:sp>
    </p:spTree>
    <p:extLst>
      <p:ext uri="{BB962C8B-B14F-4D97-AF65-F5344CB8AC3E}">
        <p14:creationId xmlns:p14="http://schemas.microsoft.com/office/powerpoint/2010/main" val="3614848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VARIATIONS ON A THEME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92053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UNMARRIED PEOPLE LIVING TOGETHER</a:t>
            </a:r>
          </a:p>
        </p:txBody>
      </p:sp>
    </p:spTree>
    <p:extLst>
      <p:ext uri="{BB962C8B-B14F-4D97-AF65-F5344CB8AC3E}">
        <p14:creationId xmlns:p14="http://schemas.microsoft.com/office/powerpoint/2010/main" val="289345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AN APE?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93936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ABOVE 18 YEARS OF AGE WHO ARE NOT MARRIED, REGISTERED PARTNER OR LIVING WITH ANYONE ELSE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495779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WHO USUALLY LIVE TOGETHER EVEN IF THEY ARE TEMPORARILY SEPARATED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830689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LIVING IN THE SAME HOUSE, EVEN IF THEY LIVE IN SEPARATE PARTS OF THE HOUSE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2849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2106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[...] UNLESS THEY EACH LIVE IN SEPARATE UNITS IN A HOUSE WITH FOUR OR MORE INDEPENDENT AND CLEARLY SEPARATED UNITS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65916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PREVIOUSLY BEEN MARRIED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0470186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LIVING TOGETHER IN A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MARRIAGE-LIKE RELATIONSHIP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385384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COULD LEGALLY GET MARRIED OR ENTER PARTNERSHIP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52265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ARE EXPECTING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0423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HAVE HAD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254264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JOINT RESIDENCE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16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5339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85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COMMON HOUSEHOLD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1718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FOR AT LEAST 12 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996752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FOR 12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last 18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818500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INTEND TO KEEP LIVING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951879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72770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EXPLOSION OF SIMILAR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531288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SIMPLIFICATION?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890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MUST CHOOSE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9976011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ARE NOT RIGHT OR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5062959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HAVE CONSEQUENCES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821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4" y="2956084"/>
            <a:ext cx="317992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85D79-DD81-7A53-171D-12FA31C2FF88}"/>
              </a:ext>
            </a:extLst>
          </p:cNvPr>
          <p:cNvSpPr txBox="1">
            <a:spLocks/>
          </p:cNvSpPr>
          <p:nvPr/>
        </p:nvSpPr>
        <p:spPr>
          <a:xfrm>
            <a:off x="6268872" y="2956084"/>
            <a:ext cx="21336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DEF586-2477-2573-47BA-9B82FC558762}"/>
              </a:ext>
            </a:extLst>
          </p:cNvPr>
          <p:cNvSpPr/>
          <p:nvPr/>
        </p:nvSpPr>
        <p:spPr>
          <a:xfrm>
            <a:off x="457200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0DC58B-7032-E93C-8953-DFF8419A2CE8}"/>
              </a:ext>
            </a:extLst>
          </p:cNvPr>
          <p:cNvSpPr/>
          <p:nvPr/>
        </p:nvSpPr>
        <p:spPr>
          <a:xfrm>
            <a:off x="5984544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B8325-6FA4-3940-AB34-7E2C4F3F9988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159456" y="3377821"/>
            <a:ext cx="2825088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131EAB-E93F-FDAA-44EF-FC2F996ECCAE}"/>
              </a:ext>
            </a:extLst>
          </p:cNvPr>
          <p:cNvSpPr txBox="1"/>
          <p:nvPr/>
        </p:nvSpPr>
        <p:spPr>
          <a:xfrm>
            <a:off x="4004376" y="2448252"/>
            <a:ext cx="1135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6000" dirty="0">
                <a:solidFill>
                  <a:schemeClr val="bg1"/>
                </a:solidFill>
                <a:latin typeface="Bebas Neue" panose="020B0606020202050201" pitchFamily="34" charset="77"/>
              </a:rPr>
              <a:t>IS-A</a:t>
            </a:r>
          </a:p>
        </p:txBody>
      </p:sp>
    </p:spTree>
    <p:extLst>
      <p:ext uri="{BB962C8B-B14F-4D97-AF65-F5344CB8AC3E}">
        <p14:creationId xmlns:p14="http://schemas.microsoft.com/office/powerpoint/2010/main" val="36234903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02683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MODEL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536747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OPINIONS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WHAT MATTERS AND WHAT DOES NOT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892563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TACIT ASSUMPTIONS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6976716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BETS AGAINST THE FUTURE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946273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COMPOSABILITY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OF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ASSUMPTIONS AND 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46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ASSUMPTIONS AND DECISIONS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ACCUMULATE OVER TIME</a:t>
            </a:r>
          </a:p>
        </p:txBody>
      </p:sp>
    </p:spTree>
    <p:extLst>
      <p:ext uri="{BB962C8B-B14F-4D97-AF65-F5344CB8AC3E}">
        <p14:creationId xmlns:p14="http://schemas.microsoft.com/office/powerpoint/2010/main" val="119768175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pic>
        <p:nvPicPr>
          <p:cNvPr id="7" name="Content Placeholder 6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EF3C6A19-4AC6-9BB0-1451-F9E003EEF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4130" y="1600200"/>
            <a:ext cx="6795740" cy="452596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ACEB87-4C52-9CF4-812E-92BB10CFF5C0}"/>
              </a:ext>
            </a:extLst>
          </p:cNvPr>
          <p:cNvSpPr txBox="1">
            <a:spLocks/>
          </p:cNvSpPr>
          <p:nvPr/>
        </p:nvSpPr>
        <p:spPr>
          <a:xfrm>
            <a:off x="0" y="42296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ACCUMULATED ASSUMPTION LOAD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12574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0" y="2952000"/>
            <a:ext cx="100584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DEBT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723265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INEVITABLE BYPRODUCT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INERTIA</a:t>
            </a:r>
          </a:p>
        </p:txBody>
      </p:sp>
    </p:spTree>
    <p:extLst>
      <p:ext uri="{BB962C8B-B14F-4D97-AF65-F5344CB8AC3E}">
        <p14:creationId xmlns:p14="http://schemas.microsoft.com/office/powerpoint/2010/main" val="65761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D6D23C2-B145-B61C-0290-54ED87237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1200284"/>
            <a:ext cx="8178799" cy="44574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DEB33C6-CE76-9346-9C31-FB1A33117428}" type="datetime1">
              <a:rPr lang="en-US" smtClean="0"/>
              <a:pPr defTabSz="914400">
                <a:spcAft>
                  <a:spcPts val="600"/>
                </a:spcAft>
              </a:pPr>
              <a:t>6/24/22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6C1B66-DFC1-9944-B08C-571264751923}" type="slidenum">
              <a:rPr lang="en-US" smtClean="0"/>
              <a:pPr defTabSz="91440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48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CHANGE IMPACT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36059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LONG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DOES THIS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FEATURE TAKE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TO IMPLEMENT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61681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DOES THIS FEATURE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 OUR MENTAL MODEL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11401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ASSUMPTIONS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INVALIDATED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838049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MUST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UNDONE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REMADE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074148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INVALIDATED ASSUMPTIONS?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9768750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DECISIONS THAT MUST BE UNDONE?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896846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772981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ORGANIZATIONAL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64140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PSYCHOLOGICAL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7576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MOST COMMON APE</a:t>
            </a:r>
          </a:p>
        </p:txBody>
      </p:sp>
    </p:spTree>
    <p:extLst>
      <p:ext uri="{BB962C8B-B14F-4D97-AF65-F5344CB8AC3E}">
        <p14:creationId xmlns:p14="http://schemas.microsoft.com/office/powerpoint/2010/main" val="253701524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RULES &amp; REGULATIONS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16429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ECONOMIC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65534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INTERTWINED MUTUALLY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REINFORCING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5812512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ENTRENCHMENT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70378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OSSIFICATION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78373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96DB2F76-B12A-4609-AD5E-558E4E60CA4A}"/>
              </a:ext>
            </a:extLst>
          </p:cNvPr>
          <p:cNvGrpSpPr/>
          <p:nvPr/>
        </p:nvGrpSpPr>
        <p:grpSpPr>
          <a:xfrm>
            <a:off x="1490956" y="4509869"/>
            <a:ext cx="3672724" cy="1200537"/>
            <a:chOff x="1490956" y="4509869"/>
            <a:chExt cx="3672724" cy="1200537"/>
          </a:xfrm>
        </p:grpSpPr>
        <p:grpSp>
          <p:nvGrpSpPr>
            <p:cNvPr id="146" name="Gruppe 145">
              <a:extLst>
                <a:ext uri="{FF2B5EF4-FFF2-40B4-BE49-F238E27FC236}">
                  <a16:creationId xmlns:a16="http://schemas.microsoft.com/office/drawing/2014/main" id="{B1256A04-CD92-4247-8A56-2C25D0A7017D}"/>
                </a:ext>
              </a:extLst>
            </p:cNvPr>
            <p:cNvGrpSpPr/>
            <p:nvPr/>
          </p:nvGrpSpPr>
          <p:grpSpPr>
            <a:xfrm>
              <a:off x="3353282" y="4509869"/>
              <a:ext cx="1810398" cy="1200537"/>
              <a:chOff x="2943330" y="2828731"/>
              <a:chExt cx="1810398" cy="1200537"/>
            </a:xfrm>
          </p:grpSpPr>
          <p:sp>
            <p:nvSpPr>
              <p:cNvPr id="126" name="Rektangel 125">
                <a:extLst>
                  <a:ext uri="{FF2B5EF4-FFF2-40B4-BE49-F238E27FC236}">
                    <a16:creationId xmlns:a16="http://schemas.microsoft.com/office/drawing/2014/main" id="{45C24574-73D7-48FB-9A50-EDFB58DFC154}"/>
                  </a:ext>
                </a:extLst>
              </p:cNvPr>
              <p:cNvSpPr/>
              <p:nvPr/>
            </p:nvSpPr>
            <p:spPr>
              <a:xfrm>
                <a:off x="2943330" y="282873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7" name="Rektangel 126">
                <a:extLst>
                  <a:ext uri="{FF2B5EF4-FFF2-40B4-BE49-F238E27FC236}">
                    <a16:creationId xmlns:a16="http://schemas.microsoft.com/office/drawing/2014/main" id="{F460CDD3-FF9B-458C-9FAA-100A2DECCAA6}"/>
                  </a:ext>
                </a:extLst>
              </p:cNvPr>
              <p:cNvSpPr/>
              <p:nvPr/>
            </p:nvSpPr>
            <p:spPr>
              <a:xfrm>
                <a:off x="29433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8" name="Rektangel 127">
                <a:extLst>
                  <a:ext uri="{FF2B5EF4-FFF2-40B4-BE49-F238E27FC236}">
                    <a16:creationId xmlns:a16="http://schemas.microsoft.com/office/drawing/2014/main" id="{3B6E3F38-3BB0-496E-B762-05C7F728EA52}"/>
                  </a:ext>
                </a:extLst>
              </p:cNvPr>
              <p:cNvSpPr/>
              <p:nvPr/>
            </p:nvSpPr>
            <p:spPr>
              <a:xfrm>
                <a:off x="3562001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9" name="Rektangel 128">
                <a:extLst>
                  <a:ext uri="{FF2B5EF4-FFF2-40B4-BE49-F238E27FC236}">
                    <a16:creationId xmlns:a16="http://schemas.microsoft.com/office/drawing/2014/main" id="{E5960C21-14F0-4B22-B66A-AE1AD0AEDDE0}"/>
                  </a:ext>
                </a:extLst>
              </p:cNvPr>
              <p:cNvSpPr/>
              <p:nvPr/>
            </p:nvSpPr>
            <p:spPr>
              <a:xfrm>
                <a:off x="41752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" name="TekstSylinder 1">
              <a:extLst>
                <a:ext uri="{FF2B5EF4-FFF2-40B4-BE49-F238E27FC236}">
                  <a16:creationId xmlns:a16="http://schemas.microsoft.com/office/drawing/2014/main" id="{6D384184-48D0-433C-AC95-23B2EB41C595}"/>
                </a:ext>
              </a:extLst>
            </p:cNvPr>
            <p:cNvSpPr txBox="1"/>
            <p:nvPr/>
          </p:nvSpPr>
          <p:spPr>
            <a:xfrm>
              <a:off x="1490956" y="4831921"/>
              <a:ext cx="1765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 err="1">
                  <a:solidFill>
                    <a:srgbClr val="FF0000"/>
                  </a:solidFill>
                  <a:latin typeface="Bebas Neue" panose="020B0606020202050201" pitchFamily="34" charset="0"/>
                </a:rPr>
                <a:t>Assumption</a:t>
              </a:r>
              <a:endParaRPr lang="nb-NO" sz="32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7" name="Gruppe 6">
            <a:extLst>
              <a:ext uri="{FF2B5EF4-FFF2-40B4-BE49-F238E27FC236}">
                <a16:creationId xmlns:a16="http://schemas.microsoft.com/office/drawing/2014/main" id="{6B5A64EB-589A-4F7C-9F55-A5282B88DDE1}"/>
              </a:ext>
            </a:extLst>
          </p:cNvPr>
          <p:cNvGrpSpPr/>
          <p:nvPr/>
        </p:nvGrpSpPr>
        <p:grpSpPr>
          <a:xfrm>
            <a:off x="3972407" y="2650759"/>
            <a:ext cx="3514794" cy="1200537"/>
            <a:chOff x="3972407" y="2650759"/>
            <a:chExt cx="3514794" cy="1200537"/>
          </a:xfrm>
        </p:grpSpPr>
        <p:grpSp>
          <p:nvGrpSpPr>
            <p:cNvPr id="152" name="Gruppe 151">
              <a:extLst>
                <a:ext uri="{FF2B5EF4-FFF2-40B4-BE49-F238E27FC236}">
                  <a16:creationId xmlns:a16="http://schemas.microsoft.com/office/drawing/2014/main" id="{92DBEBEE-D435-49B9-AF4D-4B579D6C1DFC}"/>
                </a:ext>
              </a:extLst>
            </p:cNvPr>
            <p:cNvGrpSpPr/>
            <p:nvPr/>
          </p:nvGrpSpPr>
          <p:grpSpPr>
            <a:xfrm>
              <a:off x="3972407" y="2650759"/>
              <a:ext cx="1816748" cy="1200537"/>
              <a:chOff x="5531466" y="3113380"/>
              <a:chExt cx="1816748" cy="1200537"/>
            </a:xfrm>
          </p:grpSpPr>
          <p:sp>
            <p:nvSpPr>
              <p:cNvPr id="148" name="Rektangel 147">
                <a:extLst>
                  <a:ext uri="{FF2B5EF4-FFF2-40B4-BE49-F238E27FC236}">
                    <a16:creationId xmlns:a16="http://schemas.microsoft.com/office/drawing/2014/main" id="{2E1BA0F9-B266-4339-8222-16FBE827617F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9" name="Rektangel 148">
                <a:extLst>
                  <a:ext uri="{FF2B5EF4-FFF2-40B4-BE49-F238E27FC236}">
                    <a16:creationId xmlns:a16="http://schemas.microsoft.com/office/drawing/2014/main" id="{257E452C-0DF0-4043-9138-B229209AD2E6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0" name="Rektangel 149">
                <a:extLst>
                  <a:ext uri="{FF2B5EF4-FFF2-40B4-BE49-F238E27FC236}">
                    <a16:creationId xmlns:a16="http://schemas.microsoft.com/office/drawing/2014/main" id="{F558F140-22D8-41B0-A2CB-D740A558BDC9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1" name="Rektangel 150">
                <a:extLst>
                  <a:ext uri="{FF2B5EF4-FFF2-40B4-BE49-F238E27FC236}">
                    <a16:creationId xmlns:a16="http://schemas.microsoft.com/office/drawing/2014/main" id="{441C5283-E205-4012-953B-8ECD8D13B973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4" name="TekstSylinder 63">
              <a:extLst>
                <a:ext uri="{FF2B5EF4-FFF2-40B4-BE49-F238E27FC236}">
                  <a16:creationId xmlns:a16="http://schemas.microsoft.com/office/drawing/2014/main" id="{0AE6EB0B-2ACB-4E15-8426-BE295C7147CE}"/>
                </a:ext>
              </a:extLst>
            </p:cNvPr>
            <p:cNvSpPr txBox="1"/>
            <p:nvPr/>
          </p:nvSpPr>
          <p:spPr>
            <a:xfrm>
              <a:off x="5239470" y="2688999"/>
              <a:ext cx="2247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GENERALIZATION</a:t>
              </a: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0FBB925D-A123-4FDB-9EB9-6A3253D95C3E}"/>
              </a:ext>
            </a:extLst>
          </p:cNvPr>
          <p:cNvGrpSpPr/>
          <p:nvPr/>
        </p:nvGrpSpPr>
        <p:grpSpPr>
          <a:xfrm>
            <a:off x="1721742" y="2034511"/>
            <a:ext cx="2828176" cy="1200537"/>
            <a:chOff x="1721742" y="2034511"/>
            <a:chExt cx="2828176" cy="1200537"/>
          </a:xfrm>
        </p:grpSpPr>
        <p:grpSp>
          <p:nvGrpSpPr>
            <p:cNvPr id="136" name="Gruppe 135">
              <a:extLst>
                <a:ext uri="{FF2B5EF4-FFF2-40B4-BE49-F238E27FC236}">
                  <a16:creationId xmlns:a16="http://schemas.microsoft.com/office/drawing/2014/main" id="{8049D528-92A5-49AB-BEAB-C2946BAD634D}"/>
                </a:ext>
              </a:extLst>
            </p:cNvPr>
            <p:cNvGrpSpPr/>
            <p:nvPr/>
          </p:nvGrpSpPr>
          <p:grpSpPr>
            <a:xfrm>
              <a:off x="3352749" y="2034511"/>
              <a:ext cx="1197169" cy="1200537"/>
              <a:chOff x="999150" y="4427363"/>
              <a:chExt cx="1197169" cy="1200537"/>
            </a:xfrm>
          </p:grpSpPr>
          <p:sp>
            <p:nvSpPr>
              <p:cNvPr id="137" name="Rektangel 136">
                <a:extLst>
                  <a:ext uri="{FF2B5EF4-FFF2-40B4-BE49-F238E27FC236}">
                    <a16:creationId xmlns:a16="http://schemas.microsoft.com/office/drawing/2014/main" id="{D5AE74EC-F40D-454E-ABB4-769854AB8DA7}"/>
                  </a:ext>
                </a:extLst>
              </p:cNvPr>
              <p:cNvSpPr/>
              <p:nvPr/>
            </p:nvSpPr>
            <p:spPr>
              <a:xfrm>
                <a:off x="999150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8" name="Rektangel 137">
                <a:extLst>
                  <a:ext uri="{FF2B5EF4-FFF2-40B4-BE49-F238E27FC236}">
                    <a16:creationId xmlns:a16="http://schemas.microsoft.com/office/drawing/2014/main" id="{620A273C-926A-426C-A189-3711559B891F}"/>
                  </a:ext>
                </a:extLst>
              </p:cNvPr>
              <p:cNvSpPr/>
              <p:nvPr/>
            </p:nvSpPr>
            <p:spPr>
              <a:xfrm>
                <a:off x="999150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9" name="Rektangel 138">
                <a:extLst>
                  <a:ext uri="{FF2B5EF4-FFF2-40B4-BE49-F238E27FC236}">
                    <a16:creationId xmlns:a16="http://schemas.microsoft.com/office/drawing/2014/main" id="{5A5EEFB7-5F8C-48F3-916A-E4CD3618AC96}"/>
                  </a:ext>
                </a:extLst>
              </p:cNvPr>
              <p:cNvSpPr/>
              <p:nvPr/>
            </p:nvSpPr>
            <p:spPr>
              <a:xfrm>
                <a:off x="1617821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0" name="Rektangel 139">
                <a:extLst>
                  <a:ext uri="{FF2B5EF4-FFF2-40B4-BE49-F238E27FC236}">
                    <a16:creationId xmlns:a16="http://schemas.microsoft.com/office/drawing/2014/main" id="{008D1260-2893-4275-983A-E80D24430A35}"/>
                  </a:ext>
                </a:extLst>
              </p:cNvPr>
              <p:cNvSpPr/>
              <p:nvPr/>
            </p:nvSpPr>
            <p:spPr>
              <a:xfrm>
                <a:off x="1617821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</p:grpSp>
        <p:sp>
          <p:nvSpPr>
            <p:cNvPr id="65" name="TekstSylinder 64">
              <a:extLst>
                <a:ext uri="{FF2B5EF4-FFF2-40B4-BE49-F238E27FC236}">
                  <a16:creationId xmlns:a16="http://schemas.microsoft.com/office/drawing/2014/main" id="{38ABDE6C-AACB-4F3C-A840-0B7296571F60}"/>
                </a:ext>
              </a:extLst>
            </p:cNvPr>
            <p:cNvSpPr txBox="1"/>
            <p:nvPr/>
          </p:nvSpPr>
          <p:spPr>
            <a:xfrm>
              <a:off x="1721742" y="2350864"/>
              <a:ext cx="1529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AMBIGUITY</a:t>
              </a: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82BDE6A1-8ED9-4DA8-8541-1B48C6EB6088}"/>
              </a:ext>
            </a:extLst>
          </p:cNvPr>
          <p:cNvGrpSpPr/>
          <p:nvPr/>
        </p:nvGrpSpPr>
        <p:grpSpPr>
          <a:xfrm>
            <a:off x="3971420" y="800062"/>
            <a:ext cx="4522460" cy="1228599"/>
            <a:chOff x="3971420" y="800062"/>
            <a:chExt cx="4522460" cy="1228599"/>
          </a:xfrm>
        </p:grpSpPr>
        <p:grpSp>
          <p:nvGrpSpPr>
            <p:cNvPr id="131" name="Gruppe 130">
              <a:extLst>
                <a:ext uri="{FF2B5EF4-FFF2-40B4-BE49-F238E27FC236}">
                  <a16:creationId xmlns:a16="http://schemas.microsoft.com/office/drawing/2014/main" id="{4478E36B-0AD0-48E1-A15B-C33627CC5A45}"/>
                </a:ext>
              </a:extLst>
            </p:cNvPr>
            <p:cNvGrpSpPr/>
            <p:nvPr/>
          </p:nvGrpSpPr>
          <p:grpSpPr>
            <a:xfrm>
              <a:off x="3971420" y="800062"/>
              <a:ext cx="1810398" cy="1200537"/>
              <a:chOff x="494904" y="608061"/>
              <a:chExt cx="1810398" cy="1200537"/>
            </a:xfrm>
          </p:grpSpPr>
          <p:sp>
            <p:nvSpPr>
              <p:cNvPr id="132" name="Rektangel 131">
                <a:extLst>
                  <a:ext uri="{FF2B5EF4-FFF2-40B4-BE49-F238E27FC236}">
                    <a16:creationId xmlns:a16="http://schemas.microsoft.com/office/drawing/2014/main" id="{23894FDC-A2A0-4469-A13A-68F2ACA31E73}"/>
                  </a:ext>
                </a:extLst>
              </p:cNvPr>
              <p:cNvSpPr/>
              <p:nvPr/>
            </p:nvSpPr>
            <p:spPr>
              <a:xfrm>
                <a:off x="1726804" y="60806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3" name="Rektangel 132">
                <a:extLst>
                  <a:ext uri="{FF2B5EF4-FFF2-40B4-BE49-F238E27FC236}">
                    <a16:creationId xmlns:a16="http://schemas.microsoft.com/office/drawing/2014/main" id="{137FACC1-60BC-4510-BE78-740E24300E34}"/>
                  </a:ext>
                </a:extLst>
              </p:cNvPr>
              <p:cNvSpPr/>
              <p:nvPr/>
            </p:nvSpPr>
            <p:spPr>
              <a:xfrm>
                <a:off x="4949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4" name="Rektangel 133">
                <a:extLst>
                  <a:ext uri="{FF2B5EF4-FFF2-40B4-BE49-F238E27FC236}">
                    <a16:creationId xmlns:a16="http://schemas.microsoft.com/office/drawing/2014/main" id="{4B10FB90-91DE-439D-B79B-B0D860FB6C63}"/>
                  </a:ext>
                </a:extLst>
              </p:cNvPr>
              <p:cNvSpPr/>
              <p:nvPr/>
            </p:nvSpPr>
            <p:spPr>
              <a:xfrm>
                <a:off x="1113575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5" name="Rektangel 134">
                <a:extLst>
                  <a:ext uri="{FF2B5EF4-FFF2-40B4-BE49-F238E27FC236}">
                    <a16:creationId xmlns:a16="http://schemas.microsoft.com/office/drawing/2014/main" id="{8B45E623-B4DF-46E2-B454-5A07553AA6B9}"/>
                  </a:ext>
                </a:extLst>
              </p:cNvPr>
              <p:cNvSpPr/>
              <p:nvPr/>
            </p:nvSpPr>
            <p:spPr>
              <a:xfrm>
                <a:off x="17268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6" name="TekstSylinder 65">
              <a:extLst>
                <a:ext uri="{FF2B5EF4-FFF2-40B4-BE49-F238E27FC236}">
                  <a16:creationId xmlns:a16="http://schemas.microsoft.com/office/drawing/2014/main" id="{255DA80B-6FEA-4F0F-A4A4-7EE3890BE410}"/>
                </a:ext>
              </a:extLst>
            </p:cNvPr>
            <p:cNvSpPr txBox="1"/>
            <p:nvPr/>
          </p:nvSpPr>
          <p:spPr>
            <a:xfrm>
              <a:off x="5814942" y="1443886"/>
              <a:ext cx="26789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MISUNDERSTANDING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DF7776DC-1303-4ACF-989B-87171E5D06BD}"/>
              </a:ext>
            </a:extLst>
          </p:cNvPr>
          <p:cNvGrpSpPr/>
          <p:nvPr/>
        </p:nvGrpSpPr>
        <p:grpSpPr>
          <a:xfrm>
            <a:off x="2006438" y="175960"/>
            <a:ext cx="3162151" cy="1200537"/>
            <a:chOff x="2006438" y="175960"/>
            <a:chExt cx="3162151" cy="1200537"/>
          </a:xfrm>
        </p:grpSpPr>
        <p:grpSp>
          <p:nvGrpSpPr>
            <p:cNvPr id="54" name="Gruppe 53">
              <a:extLst>
                <a:ext uri="{FF2B5EF4-FFF2-40B4-BE49-F238E27FC236}">
                  <a16:creationId xmlns:a16="http://schemas.microsoft.com/office/drawing/2014/main" id="{0BC993B4-F7DE-4228-B9F3-670C86E207D6}"/>
                </a:ext>
              </a:extLst>
            </p:cNvPr>
            <p:cNvGrpSpPr/>
            <p:nvPr/>
          </p:nvGrpSpPr>
          <p:grpSpPr>
            <a:xfrm>
              <a:off x="3351841" y="175960"/>
              <a:ext cx="1816748" cy="1200537"/>
              <a:chOff x="5531466" y="3113380"/>
              <a:chExt cx="1816748" cy="1200537"/>
            </a:xfrm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44BFA72E-6E63-4D71-8D1B-B6ADD2646F8A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544B1CD-5325-4ED0-995A-09CA9F6D259A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A1716AD6-7447-49EA-977E-DBC03AD0B892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50BCF908-E77E-447B-A990-4EC334278D6A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7" name="TekstSylinder 66">
              <a:extLst>
                <a:ext uri="{FF2B5EF4-FFF2-40B4-BE49-F238E27FC236}">
                  <a16:creationId xmlns:a16="http://schemas.microsoft.com/office/drawing/2014/main" id="{A2E81B3D-0CD3-427B-A6E1-8E8DD1E202FE}"/>
                </a:ext>
              </a:extLst>
            </p:cNvPr>
            <p:cNvSpPr txBox="1"/>
            <p:nvPr/>
          </p:nvSpPr>
          <p:spPr>
            <a:xfrm>
              <a:off x="2006438" y="17875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CONFLICT</a:t>
              </a:r>
            </a:p>
          </p:txBody>
        </p:sp>
      </p:grpSp>
      <p:grpSp>
        <p:nvGrpSpPr>
          <p:cNvPr id="5" name="Gruppe 4">
            <a:extLst>
              <a:ext uri="{FF2B5EF4-FFF2-40B4-BE49-F238E27FC236}">
                <a16:creationId xmlns:a16="http://schemas.microsoft.com/office/drawing/2014/main" id="{41E9E1AE-7C07-4CEC-8208-971878616983}"/>
              </a:ext>
            </a:extLst>
          </p:cNvPr>
          <p:cNvGrpSpPr/>
          <p:nvPr/>
        </p:nvGrpSpPr>
        <p:grpSpPr>
          <a:xfrm>
            <a:off x="3971969" y="3887830"/>
            <a:ext cx="3465497" cy="1200537"/>
            <a:chOff x="3971969" y="3887830"/>
            <a:chExt cx="3465497" cy="1200537"/>
          </a:xfrm>
        </p:grpSpPr>
        <p:grpSp>
          <p:nvGrpSpPr>
            <p:cNvPr id="94" name="Gruppe 93">
              <a:extLst>
                <a:ext uri="{FF2B5EF4-FFF2-40B4-BE49-F238E27FC236}">
                  <a16:creationId xmlns:a16="http://schemas.microsoft.com/office/drawing/2014/main" id="{1B06C0C6-473B-4370-A0F3-B1DCBBF56DFE}"/>
                </a:ext>
              </a:extLst>
            </p:cNvPr>
            <p:cNvGrpSpPr/>
            <p:nvPr/>
          </p:nvGrpSpPr>
          <p:grpSpPr>
            <a:xfrm>
              <a:off x="3971969" y="3887830"/>
              <a:ext cx="1810398" cy="1200537"/>
              <a:chOff x="2455372" y="1389342"/>
              <a:chExt cx="1810398" cy="1200537"/>
            </a:xfrm>
          </p:grpSpPr>
          <p:sp>
            <p:nvSpPr>
              <p:cNvPr id="90" name="Rektangel 89">
                <a:extLst>
                  <a:ext uri="{FF2B5EF4-FFF2-40B4-BE49-F238E27FC236}">
                    <a16:creationId xmlns:a16="http://schemas.microsoft.com/office/drawing/2014/main" id="{8D5290C4-0584-4158-97DD-51E959C22C7A}"/>
                  </a:ext>
                </a:extLst>
              </p:cNvPr>
              <p:cNvSpPr/>
              <p:nvPr/>
            </p:nvSpPr>
            <p:spPr>
              <a:xfrm>
                <a:off x="3687272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1" name="Rektangel 90">
                <a:extLst>
                  <a:ext uri="{FF2B5EF4-FFF2-40B4-BE49-F238E27FC236}">
                    <a16:creationId xmlns:a16="http://schemas.microsoft.com/office/drawing/2014/main" id="{48D12E19-A9C3-439E-B7A8-341F9EC7AD65}"/>
                  </a:ext>
                </a:extLst>
              </p:cNvPr>
              <p:cNvSpPr/>
              <p:nvPr/>
            </p:nvSpPr>
            <p:spPr>
              <a:xfrm>
                <a:off x="2455372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2" name="Rektangel 91">
                <a:extLst>
                  <a:ext uri="{FF2B5EF4-FFF2-40B4-BE49-F238E27FC236}">
                    <a16:creationId xmlns:a16="http://schemas.microsoft.com/office/drawing/2014/main" id="{785384A6-0CEE-4849-899B-A78764101D42}"/>
                  </a:ext>
                </a:extLst>
              </p:cNvPr>
              <p:cNvSpPr/>
              <p:nvPr/>
            </p:nvSpPr>
            <p:spPr>
              <a:xfrm>
                <a:off x="3074043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3" name="Rektangel 92">
                <a:extLst>
                  <a:ext uri="{FF2B5EF4-FFF2-40B4-BE49-F238E27FC236}">
                    <a16:creationId xmlns:a16="http://schemas.microsoft.com/office/drawing/2014/main" id="{A56F1C7A-35E4-4EA8-9A97-92DF33635873}"/>
                  </a:ext>
                </a:extLst>
              </p:cNvPr>
              <p:cNvSpPr/>
              <p:nvPr/>
            </p:nvSpPr>
            <p:spPr>
              <a:xfrm>
                <a:off x="3074043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8" name="TekstSylinder 67">
              <a:extLst>
                <a:ext uri="{FF2B5EF4-FFF2-40B4-BE49-F238E27FC236}">
                  <a16:creationId xmlns:a16="http://schemas.microsoft.com/office/drawing/2014/main" id="{003A2CD0-794E-40E6-A268-B6FBB4D071F6}"/>
                </a:ext>
              </a:extLst>
            </p:cNvPr>
            <p:cNvSpPr txBox="1"/>
            <p:nvPr/>
          </p:nvSpPr>
          <p:spPr>
            <a:xfrm>
              <a:off x="5879026" y="4177079"/>
              <a:ext cx="1558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INDECISION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grpSp>
        <p:nvGrpSpPr>
          <p:cNvPr id="94" name="Gruppe 93">
            <a:extLst>
              <a:ext uri="{FF2B5EF4-FFF2-40B4-BE49-F238E27FC236}">
                <a16:creationId xmlns:a16="http://schemas.microsoft.com/office/drawing/2014/main" id="{1B06C0C6-473B-4370-A0F3-B1DCBBF56DFE}"/>
              </a:ext>
            </a:extLst>
          </p:cNvPr>
          <p:cNvGrpSpPr/>
          <p:nvPr/>
        </p:nvGrpSpPr>
        <p:grpSpPr>
          <a:xfrm>
            <a:off x="3971969" y="3887830"/>
            <a:ext cx="1810398" cy="1200537"/>
            <a:chOff x="2455372" y="1389342"/>
            <a:chExt cx="1810398" cy="1200537"/>
          </a:xfrm>
        </p:grpSpPr>
        <p:sp>
          <p:nvSpPr>
            <p:cNvPr id="90" name="Rektangel 89">
              <a:extLst>
                <a:ext uri="{FF2B5EF4-FFF2-40B4-BE49-F238E27FC236}">
                  <a16:creationId xmlns:a16="http://schemas.microsoft.com/office/drawing/2014/main" id="{8D5290C4-0584-4158-97DD-51E959C22C7A}"/>
                </a:ext>
              </a:extLst>
            </p:cNvPr>
            <p:cNvSpPr/>
            <p:nvPr/>
          </p:nvSpPr>
          <p:spPr>
            <a:xfrm>
              <a:off x="3687272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1" name="Rektangel 90">
              <a:extLst>
                <a:ext uri="{FF2B5EF4-FFF2-40B4-BE49-F238E27FC236}">
                  <a16:creationId xmlns:a16="http://schemas.microsoft.com/office/drawing/2014/main" id="{48D12E19-A9C3-439E-B7A8-341F9EC7AD65}"/>
                </a:ext>
              </a:extLst>
            </p:cNvPr>
            <p:cNvSpPr/>
            <p:nvPr/>
          </p:nvSpPr>
          <p:spPr>
            <a:xfrm>
              <a:off x="2455372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2" name="Rektangel 91">
              <a:extLst>
                <a:ext uri="{FF2B5EF4-FFF2-40B4-BE49-F238E27FC236}">
                  <a16:creationId xmlns:a16="http://schemas.microsoft.com/office/drawing/2014/main" id="{785384A6-0CEE-4849-899B-A78764101D42}"/>
                </a:ext>
              </a:extLst>
            </p:cNvPr>
            <p:cNvSpPr/>
            <p:nvPr/>
          </p:nvSpPr>
          <p:spPr>
            <a:xfrm>
              <a:off x="3074043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3" name="Rektangel 92">
              <a:extLst>
                <a:ext uri="{FF2B5EF4-FFF2-40B4-BE49-F238E27FC236}">
                  <a16:creationId xmlns:a16="http://schemas.microsoft.com/office/drawing/2014/main" id="{A56F1C7A-35E4-4EA8-9A97-92DF33635873}"/>
                </a:ext>
              </a:extLst>
            </p:cNvPr>
            <p:cNvSpPr/>
            <p:nvPr/>
          </p:nvSpPr>
          <p:spPr>
            <a:xfrm>
              <a:off x="3074043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6" name="Gruppe 145">
            <a:extLst>
              <a:ext uri="{FF2B5EF4-FFF2-40B4-BE49-F238E27FC236}">
                <a16:creationId xmlns:a16="http://schemas.microsoft.com/office/drawing/2014/main" id="{B1256A04-CD92-4247-8A56-2C25D0A7017D}"/>
              </a:ext>
            </a:extLst>
          </p:cNvPr>
          <p:cNvGrpSpPr/>
          <p:nvPr/>
        </p:nvGrpSpPr>
        <p:grpSpPr>
          <a:xfrm>
            <a:off x="3353282" y="4509869"/>
            <a:ext cx="1810398" cy="1200537"/>
            <a:chOff x="2943330" y="2828731"/>
            <a:chExt cx="1810398" cy="1200537"/>
          </a:xfrm>
        </p:grpSpPr>
        <p:sp>
          <p:nvSpPr>
            <p:cNvPr id="126" name="Rektangel 125">
              <a:extLst>
                <a:ext uri="{FF2B5EF4-FFF2-40B4-BE49-F238E27FC236}">
                  <a16:creationId xmlns:a16="http://schemas.microsoft.com/office/drawing/2014/main" id="{45C24574-73D7-48FB-9A50-EDFB58DFC154}"/>
                </a:ext>
              </a:extLst>
            </p:cNvPr>
            <p:cNvSpPr/>
            <p:nvPr/>
          </p:nvSpPr>
          <p:spPr>
            <a:xfrm>
              <a:off x="2943330" y="282873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7" name="Rektangel 126">
              <a:extLst>
                <a:ext uri="{FF2B5EF4-FFF2-40B4-BE49-F238E27FC236}">
                  <a16:creationId xmlns:a16="http://schemas.microsoft.com/office/drawing/2014/main" id="{F460CDD3-FF9B-458C-9FAA-100A2DECCAA6}"/>
                </a:ext>
              </a:extLst>
            </p:cNvPr>
            <p:cNvSpPr/>
            <p:nvPr/>
          </p:nvSpPr>
          <p:spPr>
            <a:xfrm>
              <a:off x="29433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8" name="Rektangel 127">
              <a:extLst>
                <a:ext uri="{FF2B5EF4-FFF2-40B4-BE49-F238E27FC236}">
                  <a16:creationId xmlns:a16="http://schemas.microsoft.com/office/drawing/2014/main" id="{3B6E3F38-3BB0-496E-B762-05C7F728EA52}"/>
                </a:ext>
              </a:extLst>
            </p:cNvPr>
            <p:cNvSpPr/>
            <p:nvPr/>
          </p:nvSpPr>
          <p:spPr>
            <a:xfrm>
              <a:off x="3562001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9" name="Rektangel 128">
              <a:extLst>
                <a:ext uri="{FF2B5EF4-FFF2-40B4-BE49-F238E27FC236}">
                  <a16:creationId xmlns:a16="http://schemas.microsoft.com/office/drawing/2014/main" id="{E5960C21-14F0-4B22-B66A-AE1AD0AEDDE0}"/>
                </a:ext>
              </a:extLst>
            </p:cNvPr>
            <p:cNvSpPr/>
            <p:nvPr/>
          </p:nvSpPr>
          <p:spPr>
            <a:xfrm>
              <a:off x="41752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1" name="Gruppe 130">
            <a:extLst>
              <a:ext uri="{FF2B5EF4-FFF2-40B4-BE49-F238E27FC236}">
                <a16:creationId xmlns:a16="http://schemas.microsoft.com/office/drawing/2014/main" id="{4478E36B-0AD0-48E1-A15B-C33627CC5A45}"/>
              </a:ext>
            </a:extLst>
          </p:cNvPr>
          <p:cNvGrpSpPr/>
          <p:nvPr/>
        </p:nvGrpSpPr>
        <p:grpSpPr>
          <a:xfrm>
            <a:off x="3971420" y="800062"/>
            <a:ext cx="1810398" cy="1200537"/>
            <a:chOff x="494904" y="608061"/>
            <a:chExt cx="1810398" cy="1200537"/>
          </a:xfrm>
        </p:grpSpPr>
        <p:sp>
          <p:nvSpPr>
            <p:cNvPr id="132" name="Rektangel 131">
              <a:extLst>
                <a:ext uri="{FF2B5EF4-FFF2-40B4-BE49-F238E27FC236}">
                  <a16:creationId xmlns:a16="http://schemas.microsoft.com/office/drawing/2014/main" id="{23894FDC-A2A0-4469-A13A-68F2ACA31E73}"/>
                </a:ext>
              </a:extLst>
            </p:cNvPr>
            <p:cNvSpPr/>
            <p:nvPr/>
          </p:nvSpPr>
          <p:spPr>
            <a:xfrm>
              <a:off x="1726804" y="60806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3" name="Rektangel 132">
              <a:extLst>
                <a:ext uri="{FF2B5EF4-FFF2-40B4-BE49-F238E27FC236}">
                  <a16:creationId xmlns:a16="http://schemas.microsoft.com/office/drawing/2014/main" id="{137FACC1-60BC-4510-BE78-740E24300E34}"/>
                </a:ext>
              </a:extLst>
            </p:cNvPr>
            <p:cNvSpPr/>
            <p:nvPr/>
          </p:nvSpPr>
          <p:spPr>
            <a:xfrm>
              <a:off x="4949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4" name="Rektangel 133">
              <a:extLst>
                <a:ext uri="{FF2B5EF4-FFF2-40B4-BE49-F238E27FC236}">
                  <a16:creationId xmlns:a16="http://schemas.microsoft.com/office/drawing/2014/main" id="{4B10FB90-91DE-439D-B79B-B0D860FB6C63}"/>
                </a:ext>
              </a:extLst>
            </p:cNvPr>
            <p:cNvSpPr/>
            <p:nvPr/>
          </p:nvSpPr>
          <p:spPr>
            <a:xfrm>
              <a:off x="1113575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5" name="Rektangel 134">
              <a:extLst>
                <a:ext uri="{FF2B5EF4-FFF2-40B4-BE49-F238E27FC236}">
                  <a16:creationId xmlns:a16="http://schemas.microsoft.com/office/drawing/2014/main" id="{8B45E623-B4DF-46E2-B454-5A07553AA6B9}"/>
                </a:ext>
              </a:extLst>
            </p:cNvPr>
            <p:cNvSpPr/>
            <p:nvPr/>
          </p:nvSpPr>
          <p:spPr>
            <a:xfrm>
              <a:off x="17268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6" name="Gruppe 135">
            <a:extLst>
              <a:ext uri="{FF2B5EF4-FFF2-40B4-BE49-F238E27FC236}">
                <a16:creationId xmlns:a16="http://schemas.microsoft.com/office/drawing/2014/main" id="{8049D528-92A5-49AB-BEAB-C2946BAD634D}"/>
              </a:ext>
            </a:extLst>
          </p:cNvPr>
          <p:cNvGrpSpPr/>
          <p:nvPr/>
        </p:nvGrpSpPr>
        <p:grpSpPr>
          <a:xfrm>
            <a:off x="3352749" y="2034511"/>
            <a:ext cx="1197169" cy="1200537"/>
            <a:chOff x="999150" y="4427363"/>
            <a:chExt cx="1197169" cy="1200537"/>
          </a:xfrm>
        </p:grpSpPr>
        <p:sp>
          <p:nvSpPr>
            <p:cNvPr id="137" name="Rektangel 136">
              <a:extLst>
                <a:ext uri="{FF2B5EF4-FFF2-40B4-BE49-F238E27FC236}">
                  <a16:creationId xmlns:a16="http://schemas.microsoft.com/office/drawing/2014/main" id="{D5AE74EC-F40D-454E-ABB4-769854AB8DA7}"/>
                </a:ext>
              </a:extLst>
            </p:cNvPr>
            <p:cNvSpPr/>
            <p:nvPr/>
          </p:nvSpPr>
          <p:spPr>
            <a:xfrm>
              <a:off x="999150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8" name="Rektangel 137">
              <a:extLst>
                <a:ext uri="{FF2B5EF4-FFF2-40B4-BE49-F238E27FC236}">
                  <a16:creationId xmlns:a16="http://schemas.microsoft.com/office/drawing/2014/main" id="{620A273C-926A-426C-A189-3711559B891F}"/>
                </a:ext>
              </a:extLst>
            </p:cNvPr>
            <p:cNvSpPr/>
            <p:nvPr/>
          </p:nvSpPr>
          <p:spPr>
            <a:xfrm>
              <a:off x="999150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9" name="Rektangel 138">
              <a:extLst>
                <a:ext uri="{FF2B5EF4-FFF2-40B4-BE49-F238E27FC236}">
                  <a16:creationId xmlns:a16="http://schemas.microsoft.com/office/drawing/2014/main" id="{5A5EEFB7-5F8C-48F3-916A-E4CD3618AC96}"/>
                </a:ext>
              </a:extLst>
            </p:cNvPr>
            <p:cNvSpPr/>
            <p:nvPr/>
          </p:nvSpPr>
          <p:spPr>
            <a:xfrm>
              <a:off x="1617821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0" name="Rektangel 139">
              <a:extLst>
                <a:ext uri="{FF2B5EF4-FFF2-40B4-BE49-F238E27FC236}">
                  <a16:creationId xmlns:a16="http://schemas.microsoft.com/office/drawing/2014/main" id="{008D1260-2893-4275-983A-E80D24430A35}"/>
                </a:ext>
              </a:extLst>
            </p:cNvPr>
            <p:cNvSpPr/>
            <p:nvPr/>
          </p:nvSpPr>
          <p:spPr>
            <a:xfrm>
              <a:off x="1617821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152" name="Gruppe 151">
            <a:extLst>
              <a:ext uri="{FF2B5EF4-FFF2-40B4-BE49-F238E27FC236}">
                <a16:creationId xmlns:a16="http://schemas.microsoft.com/office/drawing/2014/main" id="{92DBEBEE-D435-49B9-AF4D-4B579D6C1DFC}"/>
              </a:ext>
            </a:extLst>
          </p:cNvPr>
          <p:cNvGrpSpPr/>
          <p:nvPr/>
        </p:nvGrpSpPr>
        <p:grpSpPr>
          <a:xfrm>
            <a:off x="3972407" y="2650759"/>
            <a:ext cx="1816748" cy="1200537"/>
            <a:chOff x="5531466" y="3113380"/>
            <a:chExt cx="1816748" cy="1200537"/>
          </a:xfrm>
        </p:grpSpPr>
        <p:sp>
          <p:nvSpPr>
            <p:cNvPr id="148" name="Rektangel 147">
              <a:extLst>
                <a:ext uri="{FF2B5EF4-FFF2-40B4-BE49-F238E27FC236}">
                  <a16:creationId xmlns:a16="http://schemas.microsoft.com/office/drawing/2014/main" id="{2E1BA0F9-B266-4339-8222-16FBE827617F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9" name="Rektangel 148">
              <a:extLst>
                <a:ext uri="{FF2B5EF4-FFF2-40B4-BE49-F238E27FC236}">
                  <a16:creationId xmlns:a16="http://schemas.microsoft.com/office/drawing/2014/main" id="{257E452C-0DF0-4043-9138-B229209AD2E6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0" name="Rektangel 149">
              <a:extLst>
                <a:ext uri="{FF2B5EF4-FFF2-40B4-BE49-F238E27FC236}">
                  <a16:creationId xmlns:a16="http://schemas.microsoft.com/office/drawing/2014/main" id="{F558F140-22D8-41B0-A2CB-D740A558BDC9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1" name="Rektangel 150">
              <a:extLst>
                <a:ext uri="{FF2B5EF4-FFF2-40B4-BE49-F238E27FC236}">
                  <a16:creationId xmlns:a16="http://schemas.microsoft.com/office/drawing/2014/main" id="{441C5283-E205-4012-953B-8ECD8D13B973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0BC993B4-F7DE-4228-B9F3-670C86E207D6}"/>
              </a:ext>
            </a:extLst>
          </p:cNvPr>
          <p:cNvGrpSpPr/>
          <p:nvPr/>
        </p:nvGrpSpPr>
        <p:grpSpPr>
          <a:xfrm>
            <a:off x="3351841" y="175960"/>
            <a:ext cx="1816748" cy="1200537"/>
            <a:chOff x="5531466" y="3113380"/>
            <a:chExt cx="1816748" cy="1200537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44BFA72E-6E63-4D71-8D1B-B6ADD2646F8A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6544B1CD-5325-4ED0-995A-09CA9F6D259A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7" name="Rektangel 56">
              <a:extLst>
                <a:ext uri="{FF2B5EF4-FFF2-40B4-BE49-F238E27FC236}">
                  <a16:creationId xmlns:a16="http://schemas.microsoft.com/office/drawing/2014/main" id="{A1716AD6-7447-49EA-977E-DBC03AD0B892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Rektangel 57">
              <a:extLst>
                <a:ext uri="{FF2B5EF4-FFF2-40B4-BE49-F238E27FC236}">
                  <a16:creationId xmlns:a16="http://schemas.microsoft.com/office/drawing/2014/main" id="{50BCF908-E77E-447B-A990-4EC334278D6A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6D384184-48D0-433C-AC95-23B2EB41C595}"/>
              </a:ext>
            </a:extLst>
          </p:cNvPr>
          <p:cNvSpPr txBox="1"/>
          <p:nvPr/>
        </p:nvSpPr>
        <p:spPr>
          <a:xfrm>
            <a:off x="1490956" y="4831921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>
                <a:solidFill>
                  <a:srgbClr val="FF0000"/>
                </a:solidFill>
                <a:latin typeface="Bebas Neue" panose="020B0606020202050201" pitchFamily="34" charset="0"/>
              </a:rPr>
              <a:t>Assumption</a:t>
            </a:r>
            <a:endParaRPr lang="nb-NO" sz="32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64" name="TekstSylinder 63">
            <a:extLst>
              <a:ext uri="{FF2B5EF4-FFF2-40B4-BE49-F238E27FC236}">
                <a16:creationId xmlns:a16="http://schemas.microsoft.com/office/drawing/2014/main" id="{0AE6EB0B-2ACB-4E15-8426-BE295C7147CE}"/>
              </a:ext>
            </a:extLst>
          </p:cNvPr>
          <p:cNvSpPr txBox="1"/>
          <p:nvPr/>
        </p:nvSpPr>
        <p:spPr>
          <a:xfrm>
            <a:off x="5239470" y="2688999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GENERALIZATION</a:t>
            </a:r>
          </a:p>
        </p:txBody>
      </p:sp>
      <p:sp>
        <p:nvSpPr>
          <p:cNvPr id="65" name="TekstSylinder 64">
            <a:extLst>
              <a:ext uri="{FF2B5EF4-FFF2-40B4-BE49-F238E27FC236}">
                <a16:creationId xmlns:a16="http://schemas.microsoft.com/office/drawing/2014/main" id="{38ABDE6C-AACB-4F3C-A840-0B7296571F60}"/>
              </a:ext>
            </a:extLst>
          </p:cNvPr>
          <p:cNvSpPr txBox="1"/>
          <p:nvPr/>
        </p:nvSpPr>
        <p:spPr>
          <a:xfrm>
            <a:off x="1721742" y="2350864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AMBIGUITY</a:t>
            </a:r>
          </a:p>
        </p:txBody>
      </p:sp>
      <p:sp>
        <p:nvSpPr>
          <p:cNvPr id="66" name="TekstSylinder 65">
            <a:extLst>
              <a:ext uri="{FF2B5EF4-FFF2-40B4-BE49-F238E27FC236}">
                <a16:creationId xmlns:a16="http://schemas.microsoft.com/office/drawing/2014/main" id="{255DA80B-6FEA-4F0F-A4A4-7EE3890BE410}"/>
              </a:ext>
            </a:extLst>
          </p:cNvPr>
          <p:cNvSpPr txBox="1"/>
          <p:nvPr/>
        </p:nvSpPr>
        <p:spPr>
          <a:xfrm>
            <a:off x="5814942" y="1443886"/>
            <a:ext cx="2678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MISUNDERSTANDING</a:t>
            </a:r>
          </a:p>
        </p:txBody>
      </p:sp>
      <p:sp>
        <p:nvSpPr>
          <p:cNvPr id="67" name="TekstSylinder 66">
            <a:extLst>
              <a:ext uri="{FF2B5EF4-FFF2-40B4-BE49-F238E27FC236}">
                <a16:creationId xmlns:a16="http://schemas.microsoft.com/office/drawing/2014/main" id="{A2E81B3D-0CD3-427B-A6E1-8E8DD1E202FE}"/>
              </a:ext>
            </a:extLst>
          </p:cNvPr>
          <p:cNvSpPr txBox="1"/>
          <p:nvPr/>
        </p:nvSpPr>
        <p:spPr>
          <a:xfrm>
            <a:off x="2005200" y="18000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CONFLICT</a:t>
            </a:r>
          </a:p>
        </p:txBody>
      </p:sp>
      <p:sp>
        <p:nvSpPr>
          <p:cNvPr id="68" name="TekstSylinder 67">
            <a:extLst>
              <a:ext uri="{FF2B5EF4-FFF2-40B4-BE49-F238E27FC236}">
                <a16:creationId xmlns:a16="http://schemas.microsoft.com/office/drawing/2014/main" id="{003A2CD0-794E-40E6-A268-B6FBB4D071F6}"/>
              </a:ext>
            </a:extLst>
          </p:cNvPr>
          <p:cNvSpPr txBox="1"/>
          <p:nvPr/>
        </p:nvSpPr>
        <p:spPr>
          <a:xfrm>
            <a:off x="5879026" y="4177079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INDECISION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D2FBDB4-2F93-456A-9D4A-D7D4E3063FE6}"/>
              </a:ext>
            </a:extLst>
          </p:cNvPr>
          <p:cNvSpPr/>
          <p:nvPr/>
        </p:nvSpPr>
        <p:spPr>
          <a:xfrm>
            <a:off x="-65848" y="-105306"/>
            <a:ext cx="9432098" cy="705220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850A1D7-CE3A-437A-AE65-F673F0539FA9}"/>
              </a:ext>
            </a:extLst>
          </p:cNvPr>
          <p:cNvSpPr txBox="1"/>
          <p:nvPr/>
        </p:nvSpPr>
        <p:spPr>
          <a:xfrm>
            <a:off x="2329491" y="2563878"/>
            <a:ext cx="6735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600" dirty="0">
                <a:solidFill>
                  <a:srgbClr val="FF0000"/>
                </a:solidFill>
                <a:latin typeface="Bebas Neue" panose="020B0606020202050201" pitchFamily="34" charset="0"/>
              </a:rPr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34739954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SLOW IT DOWN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650663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REVERSE IT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4611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WIN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6363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1 : 26000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266706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CAN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PLAY SUCCESSFULLY</a:t>
            </a:r>
          </a:p>
        </p:txBody>
      </p:sp>
    </p:spTree>
    <p:extLst>
      <p:ext uri="{BB962C8B-B14F-4D97-AF65-F5344CB8AC3E}">
        <p14:creationId xmlns:p14="http://schemas.microsoft.com/office/powerpoint/2010/main" val="2153757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OUR BEST BET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98135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DELIBERATE DESIGN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TECHNICAL CATEGORIES</a:t>
            </a:r>
          </a:p>
        </p:txBody>
      </p:sp>
    </p:spTree>
    <p:extLst>
      <p:ext uri="{BB962C8B-B14F-4D97-AF65-F5344CB8AC3E}">
        <p14:creationId xmlns:p14="http://schemas.microsoft.com/office/powerpoint/2010/main" val="1117787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333480084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META-PROGRAMMING</a:t>
            </a:r>
          </a:p>
        </p:txBody>
      </p:sp>
    </p:spTree>
    <p:extLst>
      <p:ext uri="{BB962C8B-B14F-4D97-AF65-F5344CB8AC3E}">
        <p14:creationId xmlns:p14="http://schemas.microsoft.com/office/powerpoint/2010/main" val="23145715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DISCOMFORT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892121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RELUCTANCE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271796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7" y="2487600"/>
            <a:ext cx="831272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 </a:t>
            </a: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YOU MAKING IT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</a:t>
            </a: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COMPLICATED? </a:t>
            </a:r>
            <a:r>
              <a:rPr lang="nb-NO" sz="600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9342630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AVOID MAKING IT UNNECESSARILY COMPLICATED OVER TIME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438786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TEACHABLE</a:t>
            </a:r>
          </a:p>
        </p:txBody>
      </p:sp>
    </p:spTree>
    <p:extLst>
      <p:ext uri="{BB962C8B-B14F-4D97-AF65-F5344CB8AC3E}">
        <p14:creationId xmlns:p14="http://schemas.microsoft.com/office/powerpoint/2010/main" val="2934447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JUST 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HOMINID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CATEGORY OF SIMIANS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,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WHAT’S THE PROBLEM?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9339395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LEARN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764877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BIG BOOK OF CONCEPTS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GREGORY L. MURPHY</a:t>
            </a: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6EC589B-8CA6-B9AB-7157-705FF42C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647" y="1729216"/>
            <a:ext cx="2672799" cy="336943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62903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A5277C6-1B0C-E0D3-DAEC-D3FA301A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99" y="1759349"/>
            <a:ext cx="2387599" cy="3339299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WOMEN, FIRE, AND DANGEROUS THINGS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GEORGE LAKOFF</a:t>
            </a:r>
          </a:p>
        </p:txBody>
      </p:sp>
    </p:spTree>
    <p:extLst>
      <p:ext uri="{BB962C8B-B14F-4D97-AF65-F5344CB8AC3E}">
        <p14:creationId xmlns:p14="http://schemas.microsoft.com/office/powerpoint/2010/main" val="22615991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253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74A3-C757-2247-F4EF-7C785B64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9660927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254</a:t>
            </a:fld>
            <a:endParaRPr lang="nb-NO"/>
          </a:p>
        </p:txBody>
      </p:sp>
      <p:pic>
        <p:nvPicPr>
          <p:cNvPr id="7" name="Content Placeholder 6" descr="Graphical user interface, diagram, website&#10;&#10;Description automatically generated">
            <a:extLst>
              <a:ext uri="{FF2B5EF4-FFF2-40B4-BE49-F238E27FC236}">
                <a16:creationId xmlns:a16="http://schemas.microsoft.com/office/drawing/2014/main" id="{8189853E-1186-2C59-236E-FA8D417DD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1995" y="608995"/>
            <a:ext cx="5640010" cy="5640010"/>
          </a:xfrm>
        </p:spPr>
      </p:pic>
    </p:spTree>
    <p:extLst>
      <p:ext uri="{BB962C8B-B14F-4D97-AF65-F5344CB8AC3E}">
        <p14:creationId xmlns:p14="http://schemas.microsoft.com/office/powerpoint/2010/main" val="61644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TYPICALITY</a:t>
            </a:r>
          </a:p>
        </p:txBody>
      </p:sp>
    </p:spTree>
    <p:extLst>
      <p:ext uri="{BB962C8B-B14F-4D97-AF65-F5344CB8AC3E}">
        <p14:creationId xmlns:p14="http://schemas.microsoft.com/office/powerpoint/2010/main" val="307826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 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TECHNICALLY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3738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975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USUALLY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THINK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OURSELVES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66851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PRIMARILY HUMAN</a:t>
            </a:r>
          </a:p>
        </p:txBody>
      </p:sp>
    </p:spTree>
    <p:extLst>
      <p:ext uri="{BB962C8B-B14F-4D97-AF65-F5344CB8AC3E}">
        <p14:creationId xmlns:p14="http://schemas.microsoft.com/office/powerpoint/2010/main" val="180735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7B8AA-73B7-ECDB-9D0F-A5CAF7553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7632" y="2052010"/>
            <a:ext cx="4448735" cy="2753979"/>
          </a:xfrm>
        </p:spPr>
      </p:pic>
    </p:spTree>
    <p:extLst>
      <p:ext uri="{BB962C8B-B14F-4D97-AF65-F5344CB8AC3E}">
        <p14:creationId xmlns:p14="http://schemas.microsoft.com/office/powerpoint/2010/main" val="1542307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REASONS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EVIDENCE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342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HAIRY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ENOUGH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4662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UPRIGHT</a:t>
            </a:r>
          </a:p>
        </p:txBody>
      </p:sp>
    </p:spTree>
    <p:extLst>
      <p:ext uri="{BB962C8B-B14F-4D97-AF65-F5344CB8AC3E}">
        <p14:creationId xmlns:p14="http://schemas.microsoft.com/office/powerpoint/2010/main" val="91002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LONG ENOUGH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ARMS</a:t>
            </a:r>
          </a:p>
        </p:txBody>
      </p:sp>
    </p:spTree>
    <p:extLst>
      <p:ext uri="{BB962C8B-B14F-4D97-AF65-F5344CB8AC3E}">
        <p14:creationId xmlns:p14="http://schemas.microsoft.com/office/powerpoint/2010/main" val="381400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WEAK FOOTGRIP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/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POOR CLIMBER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359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INTELLIGENT</a:t>
            </a:r>
          </a:p>
        </p:txBody>
      </p:sp>
    </p:spTree>
    <p:extLst>
      <p:ext uri="{BB962C8B-B14F-4D97-AF65-F5344CB8AC3E}">
        <p14:creationId xmlns:p14="http://schemas.microsoft.com/office/powerpoint/2010/main" val="2952448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160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BANANAS?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4816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pic>
        <p:nvPicPr>
          <p:cNvPr id="16" name="Content Placeholder 15" descr="A bunch of bananas&#10;&#10;Description automatically generated with low confidence">
            <a:extLst>
              <a:ext uri="{FF2B5EF4-FFF2-40B4-BE49-F238E27FC236}">
                <a16:creationId xmlns:a16="http://schemas.microsoft.com/office/drawing/2014/main" id="{A850382F-4A0B-B870-C9DD-9DD3F31F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432"/>
            <a:ext cx="9143999" cy="6515099"/>
          </a:xfrm>
        </p:spPr>
      </p:pic>
    </p:spTree>
    <p:extLst>
      <p:ext uri="{BB962C8B-B14F-4D97-AF65-F5344CB8AC3E}">
        <p14:creationId xmlns:p14="http://schemas.microsoft.com/office/powerpoint/2010/main" val="2834592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strike="sngStrike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strike="sngStrike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859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THEORY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23480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3172998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text, person, old&#10;&#10;Description automatically generated">
            <a:extLst>
              <a:ext uri="{FF2B5EF4-FFF2-40B4-BE49-F238E27FC236}">
                <a16:creationId xmlns:a16="http://schemas.microsoft.com/office/drawing/2014/main" id="{6FFAD1CF-FBB2-D778-63B7-D6BDF4E56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751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DEB33C6-CE76-9346-9C31-FB1A33117428}" type="datetime1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6/24/22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6C1B66-DFC1-9944-B08C-571264751923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1618B-4A0F-1C4B-9C36-86EB16F30D4D}"/>
              </a:ext>
            </a:extLst>
          </p:cNvPr>
          <p:cNvSpPr txBox="1">
            <a:spLocks/>
          </p:cNvSpPr>
          <p:nvPr/>
        </p:nvSpPr>
        <p:spPr>
          <a:xfrm>
            <a:off x="0" y="2952000"/>
            <a:ext cx="9144000" cy="9268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WITTGENSTEIN AGREES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7601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CASUAL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9152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ARE WE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 NOT?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4411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18533D-4237-6719-5474-59A6BFF47E10}"/>
              </a:ext>
            </a:extLst>
          </p:cNvPr>
          <p:cNvSpPr/>
          <p:nvPr/>
        </p:nvSpPr>
        <p:spPr>
          <a:xfrm>
            <a:off x="916674" y="2077871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1C89C8-876B-D5EF-BC39-D44791E26B88}"/>
              </a:ext>
            </a:extLst>
          </p:cNvPr>
          <p:cNvSpPr/>
          <p:nvPr/>
        </p:nvSpPr>
        <p:spPr>
          <a:xfrm>
            <a:off x="5415889" y="2077870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536E6-4C04-F0DA-85D2-AD0DB2209DCF}"/>
              </a:ext>
            </a:extLst>
          </p:cNvPr>
          <p:cNvSpPr txBox="1"/>
          <p:nvPr/>
        </p:nvSpPr>
        <p:spPr>
          <a:xfrm>
            <a:off x="1249022" y="2767277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BIOLOGY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(TECHNICAL)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C979F-388F-D274-B533-7B16E602A8D5}"/>
              </a:ext>
            </a:extLst>
          </p:cNvPr>
          <p:cNvSpPr txBox="1"/>
          <p:nvPr/>
        </p:nvSpPr>
        <p:spPr>
          <a:xfrm>
            <a:off x="5933384" y="2767277"/>
            <a:ext cx="1776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EVERYDAY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(CASUAL)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1345CF-3CF3-25B4-E365-525317BB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728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DIFFERENT CONTEXTS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B49752-BD9A-4244-B654-62AB43990263}"/>
              </a:ext>
            </a:extLst>
          </p:cNvPr>
          <p:cNvSpPr txBox="1">
            <a:spLocks/>
          </p:cNvSpPr>
          <p:nvPr/>
        </p:nvSpPr>
        <p:spPr>
          <a:xfrm>
            <a:off x="0" y="535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AS HOMONYM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9487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CONFUSED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4201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APE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WE?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6666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B66AB-D560-4674-872C-6F8F26E6F513}"/>
              </a:ext>
            </a:extLst>
          </p:cNvPr>
          <p:cNvSpPr/>
          <p:nvPr/>
        </p:nvSpPr>
        <p:spPr>
          <a:xfrm>
            <a:off x="3864114" y="264417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sz="96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1913493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3453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WHAT IS A CATEGORY?</a:t>
            </a:r>
          </a:p>
        </p:txBody>
      </p:sp>
    </p:spTree>
    <p:extLst>
      <p:ext uri="{BB962C8B-B14F-4D97-AF65-F5344CB8AC3E}">
        <p14:creationId xmlns:p14="http://schemas.microsoft.com/office/powerpoint/2010/main" val="2266780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FOLK THEORY OF CATEGORIES</a:t>
            </a:r>
          </a:p>
        </p:txBody>
      </p:sp>
    </p:spTree>
    <p:extLst>
      <p:ext uri="{BB962C8B-B14F-4D97-AF65-F5344CB8AC3E}">
        <p14:creationId xmlns:p14="http://schemas.microsoft.com/office/powerpoint/2010/main" val="59538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DOES THAT EVEN MEAN?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4346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 CATEGORY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REALLY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4651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TRUE NATURE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CATEGORIES?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70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AN IMPRACTICAL PERSPECTIVE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2214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PRACTICAL PERSPECTIVES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1485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IS A CATEGORY REPRESENTED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HUMAN BRAIN?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207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KNOW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9019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 HAVE SOME MODELS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7670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ESSENSIAL PROPERTIES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CLASSICAL VIEW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36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PROTOTYPICAL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02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THINGS COME IN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WELL-DEFINED CATEGORIES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FDD1AA-3141-E22E-CB37-F005E28D8E69}"/>
              </a:ext>
            </a:extLst>
          </p:cNvPr>
          <p:cNvSpPr txBox="1">
            <a:spLocks/>
          </p:cNvSpPr>
          <p:nvPr/>
        </p:nvSpPr>
        <p:spPr>
          <a:xfrm>
            <a:off x="0" y="24435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12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4606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used for?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7613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ARE CATEGORIES USEFUL?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24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SENSE-MAKING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7329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ORGANIZE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STRUCTURE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INFORMATION ABOUT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9911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3574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LIKE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IDENTICAL TO THAT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ROUGHLY THE SAME AS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DIFFERENT FROM THAT</a:t>
            </a:r>
          </a:p>
        </p:txBody>
      </p:sp>
    </p:spTree>
    <p:extLst>
      <p:ext uri="{BB962C8B-B14F-4D97-AF65-F5344CB8AC3E}">
        <p14:creationId xmlns:p14="http://schemas.microsoft.com/office/powerpoint/2010/main" val="599955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COMPARISON, SORTING, CLASSIFICATION, DISTINGUISHING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91081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5170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ECONOMY 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THOUGHT</a:t>
            </a:r>
          </a:p>
        </p:txBody>
      </p:sp>
    </p:spTree>
    <p:extLst>
      <p:ext uri="{BB962C8B-B14F-4D97-AF65-F5344CB8AC3E}">
        <p14:creationId xmlns:p14="http://schemas.microsoft.com/office/powerpoint/2010/main" val="1301948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EFFICIENT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1200957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214252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CHARACTERIZED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BY SHARED PROPERTIES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9BC45-DE42-C267-C953-8CD010A02415}"/>
              </a:ext>
            </a:extLst>
          </p:cNvPr>
          <p:cNvSpPr txBox="1">
            <a:spLocks/>
          </p:cNvSpPr>
          <p:nvPr/>
        </p:nvSpPr>
        <p:spPr>
          <a:xfrm>
            <a:off x="0" y="24435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12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52512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61346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NAVIGATION, CHOICE,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PLANNING, ACTION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34830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US TO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EFFECTIVE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AGENTS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4133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CATEGORIZATION IN PRACTICE</a:t>
            </a:r>
          </a:p>
        </p:txBody>
      </p:sp>
    </p:spTree>
    <p:extLst>
      <p:ext uri="{BB962C8B-B14F-4D97-AF65-F5344CB8AC3E}">
        <p14:creationId xmlns:p14="http://schemas.microsoft.com/office/powerpoint/2010/main" val="2337295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CATEGORIZATION IS HILARIOUS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53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EVERYDAY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CASUAL MODELLING</a:t>
            </a:r>
          </a:p>
        </p:txBody>
      </p:sp>
    </p:spTree>
    <p:extLst>
      <p:ext uri="{BB962C8B-B14F-4D97-AF65-F5344CB8AC3E}">
        <p14:creationId xmlns:p14="http://schemas.microsoft.com/office/powerpoint/2010/main" val="9222010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COARSE, IMPRECISE, PARTIAL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8629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MOSTLY ADEQUATE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6795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USEFUL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49960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ACHIEVE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45330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THERE IS ONE RIGHT TAXONOMY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THE CATEGORIES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7DCB7D-0A4F-0909-C4EC-BBA88BF24990}"/>
              </a:ext>
            </a:extLst>
          </p:cNvPr>
          <p:cNvSpPr txBox="1">
            <a:spLocks/>
          </p:cNvSpPr>
          <p:nvPr/>
        </p:nvSpPr>
        <p:spPr>
          <a:xfrm>
            <a:off x="0" y="24435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12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4477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4595D-E9D9-CA5D-2BCA-77CFD738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9C1FA-0C91-44BC-76A7-BE82192A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930400"/>
            <a:ext cx="7594600" cy="29972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0396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203344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MEMBERSHIP EVALUATION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425454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NECESSARY AND SUFFICIENT?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18518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IS-A?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183356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BOOLEAN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3121127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EXAMPLES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6828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EASY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7033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998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VERY HIGH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THESE ARE ALL WRONG</a:t>
            </a:r>
          </a:p>
        </p:txBody>
      </p:sp>
    </p:spTree>
    <p:extLst>
      <p:ext uri="{BB962C8B-B14F-4D97-AF65-F5344CB8AC3E}">
        <p14:creationId xmlns:p14="http://schemas.microsoft.com/office/powerpoint/2010/main" val="41590134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2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QUITE LOW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0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77664D7D-D90E-29CD-A82F-7758A347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174374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EVEN LOWER</a:t>
            </a:r>
          </a:p>
        </p:txBody>
      </p:sp>
      <p:pic>
        <p:nvPicPr>
          <p:cNvPr id="9" name="Picture 8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84D6426C-6A77-0BD2-5DF1-95AA6440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40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344ED061-C9DE-ED5D-F0ED-18B14E15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777248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867859D5-5143-77B4-CBF5-4921C4DB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PRACTICALLY ZERO</a:t>
            </a:r>
          </a:p>
        </p:txBody>
      </p:sp>
    </p:spTree>
    <p:extLst>
      <p:ext uri="{BB962C8B-B14F-4D97-AF65-F5344CB8AC3E}">
        <p14:creationId xmlns:p14="http://schemas.microsoft.com/office/powerpoint/2010/main" val="615194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A LITTLE HARDER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76460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35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MEDIUM+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24.06.2022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DEPENDS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EXISTENCE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ABSENCE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OTHER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1516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17103</TotalTime>
  <Words>4087</Words>
  <Application>Microsoft Macintosh PowerPoint</Application>
  <PresentationFormat>On-screen Show (4:3)</PresentationFormat>
  <Paragraphs>1123</Paragraphs>
  <Slides>254</Slides>
  <Notes>254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254</vt:i4>
      </vt:variant>
    </vt:vector>
  </HeadingPairs>
  <TitlesOfParts>
    <vt:vector size="258" baseType="lpstr">
      <vt:lpstr>Arial</vt:lpstr>
      <vt:lpstr>Bebas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2306</cp:revision>
  <dcterms:created xsi:type="dcterms:W3CDTF">2018-06-05T15:34:19Z</dcterms:created>
  <dcterms:modified xsi:type="dcterms:W3CDTF">2022-06-24T20:27:41Z</dcterms:modified>
</cp:coreProperties>
</file>